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rts/chart2.xml" ContentType="application/vnd.openxmlformats-officedocument.drawingml.chart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9"/>
  </p:notesMasterIdLst>
  <p:sldIdLst>
    <p:sldId id="612" r:id="rId2"/>
    <p:sldId id="592" r:id="rId3"/>
    <p:sldId id="593" r:id="rId4"/>
    <p:sldId id="594" r:id="rId5"/>
    <p:sldId id="613" r:id="rId6"/>
    <p:sldId id="521" r:id="rId7"/>
    <p:sldId id="524" r:id="rId8"/>
    <p:sldId id="522" r:id="rId9"/>
    <p:sldId id="523" r:id="rId10"/>
    <p:sldId id="525" r:id="rId11"/>
    <p:sldId id="611" r:id="rId12"/>
    <p:sldId id="622" r:id="rId13"/>
    <p:sldId id="623" r:id="rId14"/>
    <p:sldId id="624" r:id="rId15"/>
    <p:sldId id="529" r:id="rId16"/>
    <p:sldId id="530" r:id="rId17"/>
    <p:sldId id="531" r:id="rId18"/>
    <p:sldId id="610" r:id="rId19"/>
    <p:sldId id="614" r:id="rId20"/>
    <p:sldId id="532" r:id="rId21"/>
    <p:sldId id="533" r:id="rId22"/>
    <p:sldId id="534" r:id="rId23"/>
    <p:sldId id="535" r:id="rId24"/>
    <p:sldId id="536" r:id="rId25"/>
    <p:sldId id="537" r:id="rId26"/>
    <p:sldId id="625" r:id="rId27"/>
    <p:sldId id="538" r:id="rId28"/>
    <p:sldId id="539" r:id="rId29"/>
    <p:sldId id="615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  <p:sldId id="616" r:id="rId41"/>
    <p:sldId id="596" r:id="rId42"/>
    <p:sldId id="597" r:id="rId43"/>
    <p:sldId id="598" r:id="rId44"/>
    <p:sldId id="599" r:id="rId45"/>
    <p:sldId id="600" r:id="rId46"/>
    <p:sldId id="601" r:id="rId47"/>
    <p:sldId id="602" r:id="rId48"/>
    <p:sldId id="603" r:id="rId49"/>
    <p:sldId id="604" r:id="rId50"/>
    <p:sldId id="605" r:id="rId51"/>
    <p:sldId id="606" r:id="rId52"/>
    <p:sldId id="617" r:id="rId53"/>
    <p:sldId id="552" r:id="rId54"/>
    <p:sldId id="553" r:id="rId55"/>
    <p:sldId id="554" r:id="rId56"/>
    <p:sldId id="555" r:id="rId57"/>
    <p:sldId id="556" r:id="rId58"/>
    <p:sldId id="557" r:id="rId59"/>
    <p:sldId id="558" r:id="rId60"/>
    <p:sldId id="559" r:id="rId61"/>
    <p:sldId id="560" r:id="rId62"/>
    <p:sldId id="561" r:id="rId63"/>
    <p:sldId id="562" r:id="rId64"/>
    <p:sldId id="563" r:id="rId65"/>
    <p:sldId id="618" r:id="rId66"/>
    <p:sldId id="565" r:id="rId67"/>
    <p:sldId id="566" r:id="rId68"/>
    <p:sldId id="567" r:id="rId69"/>
    <p:sldId id="568" r:id="rId70"/>
    <p:sldId id="569" r:id="rId71"/>
    <p:sldId id="570" r:id="rId72"/>
    <p:sldId id="571" r:id="rId73"/>
    <p:sldId id="619" r:id="rId74"/>
    <p:sldId id="573" r:id="rId75"/>
    <p:sldId id="574" r:id="rId76"/>
    <p:sldId id="575" r:id="rId77"/>
    <p:sldId id="576" r:id="rId78"/>
    <p:sldId id="577" r:id="rId79"/>
    <p:sldId id="578" r:id="rId80"/>
    <p:sldId id="579" r:id="rId81"/>
    <p:sldId id="430" r:id="rId82"/>
    <p:sldId id="471" r:id="rId83"/>
    <p:sldId id="511" r:id="rId84"/>
    <p:sldId id="514" r:id="rId85"/>
    <p:sldId id="476" r:id="rId86"/>
    <p:sldId id="477" r:id="rId87"/>
    <p:sldId id="475" r:id="rId88"/>
    <p:sldId id="626" r:id="rId89"/>
    <p:sldId id="426" r:id="rId90"/>
    <p:sldId id="489" r:id="rId91"/>
    <p:sldId id="512" r:id="rId92"/>
    <p:sldId id="490" r:id="rId93"/>
    <p:sldId id="513" r:id="rId94"/>
    <p:sldId id="515" r:id="rId95"/>
    <p:sldId id="520" r:id="rId96"/>
    <p:sldId id="621" r:id="rId97"/>
    <p:sldId id="591" r:id="rId98"/>
  </p:sldIdLst>
  <p:sldSz cx="10688638" cy="756285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5pPr>
    <a:lvl6pPr marL="2286000" algn="l" defTabSz="457200" rtl="0" eaLnBrk="1" latinLnBrk="0" hangingPunct="1"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6pPr>
    <a:lvl7pPr marL="2743200" algn="l" defTabSz="457200" rtl="0" eaLnBrk="1" latinLnBrk="0" hangingPunct="1"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7pPr>
    <a:lvl8pPr marL="3200400" algn="l" defTabSz="457200" rtl="0" eaLnBrk="1" latinLnBrk="0" hangingPunct="1"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8pPr>
    <a:lvl9pPr marL="3657600" algn="l" defTabSz="457200" rtl="0" eaLnBrk="1" latinLnBrk="0" hangingPunct="1">
      <a:defRPr sz="2200" kern="1200">
        <a:solidFill>
          <a:srgbClr val="000000"/>
        </a:solidFill>
        <a:latin typeface="Arial" charset="0"/>
        <a:ea typeface="ヒラギノ角ゴ ProN W3" charset="0"/>
        <a:cs typeface="ヒラギノ角ゴ ProN W3" charset="0"/>
        <a:sym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337" autoAdjust="0"/>
  </p:normalViewPr>
  <p:slideViewPr>
    <p:cSldViewPr snapToGrid="0">
      <p:cViewPr>
        <p:scale>
          <a:sx n="66" d="100"/>
          <a:sy n="66" d="100"/>
        </p:scale>
        <p:origin x="-1613" y="-58"/>
      </p:cViewPr>
      <p:guideLst>
        <p:guide orient="horz" pos="2382"/>
        <p:guide pos="33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hristina\Documents\Vision%20Mobile\Asparagus\Working%20mod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HTML5 Test Score</a:t>
            </a:r>
          </a:p>
        </c:rich>
      </c:tx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HTML5 Test Scope</c:v>
                </c:pt>
              </c:strCache>
            </c:strRef>
          </c:tx>
          <c:invertIfNegative val="0"/>
          <c:cat>
            <c:strRef>
              <c:f>Sheet1!$A$2:$A$9</c:f>
              <c:strCache>
                <c:ptCount val="8"/>
                <c:pt idx="0">
                  <c:v>iOS 5.1</c:v>
                </c:pt>
                <c:pt idx="1">
                  <c:v>BlackBerry OS 7</c:v>
                </c:pt>
                <c:pt idx="2">
                  <c:v>Android 4.0</c:v>
                </c:pt>
                <c:pt idx="3">
                  <c:v>Bada 2.0</c:v>
                </c:pt>
                <c:pt idx="4">
                  <c:v>Android 3.2 </c:v>
                </c:pt>
                <c:pt idx="5">
                  <c:v>Android 2.3</c:v>
                </c:pt>
                <c:pt idx="6">
                  <c:v>Amazon Silk 1.0</c:v>
                </c:pt>
                <c:pt idx="7">
                  <c:v>Windows Phone 7.5 (Mango)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324</c:v>
                </c:pt>
                <c:pt idx="1">
                  <c:v>273</c:v>
                </c:pt>
                <c:pt idx="2">
                  <c:v>273</c:v>
                </c:pt>
                <c:pt idx="3">
                  <c:v>268</c:v>
                </c:pt>
                <c:pt idx="4">
                  <c:v>235</c:v>
                </c:pt>
                <c:pt idx="5">
                  <c:v>189</c:v>
                </c:pt>
                <c:pt idx="6">
                  <c:v>174</c:v>
                </c:pt>
                <c:pt idx="7">
                  <c:v>138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4"/>
        <c:axId val="147002880"/>
        <c:axId val="147004416"/>
      </c:barChart>
      <c:catAx>
        <c:axId val="147002880"/>
        <c:scaling>
          <c:orientation val="maxMin"/>
        </c:scaling>
        <c:delete val="0"/>
        <c:axPos val="l"/>
        <c:majorTickMark val="none"/>
        <c:minorTickMark val="none"/>
        <c:tickLblPos val="nextTo"/>
        <c:crossAx val="1470044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4700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7002880"/>
        <c:crosses val="max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/>
            </a:pPr>
            <a:r>
              <a:rPr lang="en-US" sz="1400" b="0" dirty="0"/>
              <a:t>Apple's</a:t>
            </a:r>
            <a:r>
              <a:rPr lang="en-US" sz="1400" b="0" baseline="0" dirty="0"/>
              <a:t> Device Sales &amp;</a:t>
            </a:r>
            <a:r>
              <a:rPr lang="en-US" sz="1400" b="0" baseline="0" dirty="0" smtClean="0"/>
              <a:t> Accessories </a:t>
            </a:r>
            <a:r>
              <a:rPr lang="en-US" sz="1400" b="0" baseline="0" dirty="0"/>
              <a:t>Revenue Correlation</a:t>
            </a:r>
            <a:r>
              <a:rPr lang="en-US" sz="1400" b="0" dirty="0"/>
              <a:t> 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Graphs!$G$1</c:f>
              <c:strCache>
                <c:ptCount val="1"/>
                <c:pt idx="0">
                  <c:v>iPhone+iPad+iPod </c:v>
                </c:pt>
              </c:strCache>
            </c:strRef>
          </c:tx>
          <c:spPr>
            <a:ln w="28575">
              <a:noFill/>
            </a:ln>
          </c:spPr>
          <c:marker>
            <c:spPr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25000"/>
                  </a:schemeClr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Graphs!$C$2:$C$18</c:f>
              <c:numCache>
                <c:formatCode>General</c:formatCode>
                <c:ptCount val="17"/>
                <c:pt idx="0">
                  <c:v>382</c:v>
                </c:pt>
                <c:pt idx="1">
                  <c:v>412</c:v>
                </c:pt>
                <c:pt idx="2">
                  <c:v>437</c:v>
                </c:pt>
                <c:pt idx="3">
                  <c:v>428</c:v>
                </c:pt>
                <c:pt idx="4">
                  <c:v>378</c:v>
                </c:pt>
                <c:pt idx="5">
                  <c:v>358</c:v>
                </c:pt>
                <c:pt idx="6">
                  <c:v>341</c:v>
                </c:pt>
                <c:pt idx="7">
                  <c:v>393</c:v>
                </c:pt>
                <c:pt idx="8">
                  <c:v>469</c:v>
                </c:pt>
                <c:pt idx="9">
                  <c:v>472</c:v>
                </c:pt>
                <c:pt idx="10">
                  <c:v>396</c:v>
                </c:pt>
                <c:pt idx="11">
                  <c:v>477</c:v>
                </c:pt>
                <c:pt idx="12">
                  <c:v>593</c:v>
                </c:pt>
                <c:pt idx="13">
                  <c:v>580</c:v>
                </c:pt>
                <c:pt idx="14">
                  <c:v>517</c:v>
                </c:pt>
                <c:pt idx="15">
                  <c:v>640</c:v>
                </c:pt>
                <c:pt idx="16">
                  <c:v>766</c:v>
                </c:pt>
              </c:numCache>
            </c:numRef>
          </c:xVal>
          <c:yVal>
            <c:numRef>
              <c:f>Graphs!$G$2:$G$18</c:f>
              <c:numCache>
                <c:formatCode>General</c:formatCode>
                <c:ptCount val="17"/>
                <c:pt idx="0">
                  <c:v>4238</c:v>
                </c:pt>
                <c:pt idx="1">
                  <c:v>2196</c:v>
                </c:pt>
                <c:pt idx="2">
                  <c:v>2097</c:v>
                </c:pt>
                <c:pt idx="3">
                  <c:v>2466</c:v>
                </c:pt>
                <c:pt idx="4">
                  <c:v>4618</c:v>
                </c:pt>
                <c:pt idx="5">
                  <c:v>3186</c:v>
                </c:pt>
                <c:pt idx="6">
                  <c:v>3181</c:v>
                </c:pt>
                <c:pt idx="7">
                  <c:v>3860</c:v>
                </c:pt>
                <c:pt idx="8">
                  <c:v>8969</c:v>
                </c:pt>
                <c:pt idx="9">
                  <c:v>7306</c:v>
                </c:pt>
                <c:pt idx="10">
                  <c:v>9045</c:v>
                </c:pt>
                <c:pt idx="11">
                  <c:v>13091</c:v>
                </c:pt>
                <c:pt idx="12">
                  <c:v>18501</c:v>
                </c:pt>
                <c:pt idx="13">
                  <c:v>16734</c:v>
                </c:pt>
                <c:pt idx="14">
                  <c:v>20682</c:v>
                </c:pt>
                <c:pt idx="15">
                  <c:v>18951</c:v>
                </c:pt>
                <c:pt idx="16">
                  <c:v>36098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687488"/>
        <c:axId val="144689408"/>
      </c:scatterChart>
      <c:valAx>
        <c:axId val="144687488"/>
        <c:scaling>
          <c:orientation val="minMax"/>
          <c:min val="3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baseline="0" dirty="0" smtClean="0"/>
                  <a:t>accessories </a:t>
                </a:r>
                <a:r>
                  <a:rPr lang="en-US" baseline="0" dirty="0"/>
                  <a:t>Revenue ($ Mill.)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39469864743637401"/>
              <c:y val="0.93962140786852"/>
            </c:manualLayout>
          </c:layout>
          <c:overlay val="0"/>
          <c:spPr>
            <a:noFill/>
          </c:spPr>
        </c:title>
        <c:numFmt formatCode="General" sourceLinked="1"/>
        <c:majorTickMark val="out"/>
        <c:minorTickMark val="none"/>
        <c:tickLblPos val="nextTo"/>
        <c:crossAx val="144689408"/>
        <c:crosses val="autoZero"/>
        <c:crossBetween val="midCat"/>
      </c:valAx>
      <c:valAx>
        <c:axId val="1446894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 dirty="0"/>
                  <a:t>Device</a:t>
                </a:r>
                <a:r>
                  <a:rPr lang="en-US" baseline="0" dirty="0"/>
                  <a:t> Sales Revenue ($ </a:t>
                </a:r>
                <a:r>
                  <a:rPr lang="en-US" baseline="0" dirty="0" smtClean="0"/>
                  <a:t>B)</a:t>
                </a:r>
                <a:endParaRPr lang="en-US" dirty="0"/>
              </a:p>
            </c:rich>
          </c:tx>
          <c:layout/>
          <c:overlay val="0"/>
        </c:title>
        <c:numFmt formatCode="#,##0" sourceLinked="0"/>
        <c:majorTickMark val="out"/>
        <c:minorTickMark val="none"/>
        <c:tickLblPos val="nextTo"/>
        <c:crossAx val="144687488"/>
        <c:crosses val="autoZero"/>
        <c:crossBetween val="midCat"/>
        <c:dispUnits>
          <c:builtInUnit val="thousands"/>
        </c:dispUnits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0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1899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tockphoto.com/stock-photo-19209543-burst-your-bubble.php?st=63df056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efis.com/stock/amzn/articles/99359/kindle-fire-lifetime-value-should-give-investors-cheer-heading-into-q4-results/2012-01-20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35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</a:t>
            </a:r>
            <a:r>
              <a:rPr lang="en-US" baseline="0" dirty="0" smtClean="0"/>
              <a:t> added diagram from Mobile Insider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updated title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8063" y="685800"/>
            <a:ext cx="4843462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/>
          <a:p>
            <a:pPr marL="0" indent="0">
              <a:buFontTx/>
              <a:buNone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Apple 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is semi-closed around hardware as it buys displays from Samsung, but owns the chipset IP</a:t>
            </a:r>
          </a:p>
          <a:p>
            <a:pPr marL="0" indent="0">
              <a:buFontTx/>
              <a:buNone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Samsung is semi-closed around hardware is it uses both own components and competitor components</a:t>
            </a:r>
          </a:p>
          <a:p>
            <a:pPr marL="0" indent="0">
              <a:buFontTx/>
              <a:buNone/>
            </a:pPr>
            <a:endParaRPr lang="en-US" baseline="0" dirty="0" smtClean="0">
              <a:ea typeface="ＭＳ Ｐゴシック" charset="0"/>
              <a:cs typeface="ＭＳ Ｐゴシック" charset="0"/>
            </a:endParaRPr>
          </a:p>
          <a:p>
            <a:pPr marL="0" indent="0">
              <a:buFontTx/>
              <a:buNone/>
            </a:pPr>
            <a:r>
              <a:rPr lang="en-US" baseline="0" dirty="0" smtClean="0">
                <a:ea typeface="ＭＳ Ｐゴシック" charset="0"/>
                <a:cs typeface="ＭＳ Ｐゴシック" charset="0"/>
              </a:rPr>
              <a:t>Competitive advantage is in terms cost (and thereby profit margins), availability (e.g. of latest screens), time to market, ability to innovate independently of suppliers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&gt;&gt;&gt; Updated title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&gt;&gt;&gt; Added RIM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&gt;&gt;&gt; Added slide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810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96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25450" y="503238"/>
            <a:ext cx="6007100" cy="4251325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T1 telco: HTML5 is seen</a:t>
            </a:r>
            <a:r>
              <a:rPr lang="en-US" baseline="0" dirty="0" smtClean="0">
                <a:ea typeface="ＭＳ Ｐゴシック" charset="0"/>
                <a:cs typeface="ＭＳ Ｐゴシック" charset="0"/>
              </a:rPr>
              <a:t> as the panacea to all our problems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Slightly updated slide styling</a:t>
            </a:r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8063" y="685800"/>
            <a:ext cx="4843462" cy="3429000"/>
          </a:xfrm>
          <a:ln/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431" tIns="45716" rIns="91431" bIns="45716"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0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- Better code reuse</a:t>
            </a:r>
          </a:p>
          <a:p>
            <a:pPr>
              <a:buFontTx/>
              <a:buChar char="-"/>
            </a:pPr>
            <a:r>
              <a:rPr lang="en-US" sz="1200" b="0" kern="1200" dirty="0" smtClean="0">
                <a:solidFill>
                  <a:schemeClr val="tx1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cross-platform tools are proven to increase the number of platforms simultaneously catered to by developers. </a:t>
            </a:r>
            <a:endParaRPr lang="en-US" b="0" dirty="0" smtClean="0"/>
          </a:p>
          <a:p>
            <a:pPr>
              <a:buFontTx/>
              <a:buChar char="-"/>
            </a:pPr>
            <a:r>
              <a:rPr lang="en-US" sz="1200" b="0" kern="1200" dirty="0" smtClean="0">
                <a:solidFill>
                  <a:schemeClr val="tx1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Managing development resources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 (see report for details)</a:t>
            </a:r>
            <a:endParaRPr lang="en-US" b="0" dirty="0" smtClean="0"/>
          </a:p>
          <a:p>
            <a:endParaRPr lang="en-US" baseline="0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l"/>
            <a:r>
              <a:rPr lang="en-US" sz="2000" b="1" dirty="0" smtClean="0">
                <a:latin typeface="Georgia" charset="0"/>
                <a:cs typeface="Georgia" charset="0"/>
              </a:rPr>
              <a:t>Mergers, financings and</a:t>
            </a:r>
            <a:r>
              <a:rPr lang="en-US" sz="2000" b="1" baseline="0" dirty="0" smtClean="0">
                <a:latin typeface="Georgia" charset="0"/>
                <a:cs typeface="Georgia" charset="0"/>
              </a:rPr>
              <a:t> </a:t>
            </a:r>
            <a:r>
              <a:rPr lang="en-US" sz="2000" b="1" dirty="0" smtClean="0">
                <a:latin typeface="Georgia" charset="0"/>
                <a:cs typeface="Georgia" charset="0"/>
              </a:rPr>
              <a:t>the survival of the strongest</a:t>
            </a:r>
          </a:p>
          <a:p>
            <a:pPr algn="l"/>
            <a:r>
              <a:rPr lang="en-US" dirty="0" smtClean="0">
                <a:solidFill>
                  <a:srgbClr val="7F7F7F"/>
                </a:solidFill>
                <a:latin typeface="Georgia" charset="0"/>
                <a:cs typeface="Georgia" charset="0"/>
              </a:rPr>
              <a:t>In the CPT space we have tracked 10 acquisitions, and over US$ 200 million in funding rounds. This is a market that takes cash to survive: CPT vendors are subsidizing their entry to market with free products, based on ample VC funding</a:t>
            </a:r>
            <a:endParaRPr lang="en-GB" dirty="0" smtClean="0">
              <a:solidFill>
                <a:srgbClr val="7F7F7F"/>
              </a:solidFill>
              <a:latin typeface="Georgia" charset="0"/>
              <a:cs typeface="Georgia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Date Placeholder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Updated styling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need to get more exact numbers at a later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l">
              <a:defRPr/>
            </a:pPr>
            <a:r>
              <a:rPr lang="en-GB" sz="2000" b="1" dirty="0" smtClean="0">
                <a:latin typeface="Georgia"/>
                <a:cs typeface="Georgia"/>
              </a:rPr>
              <a:t>PhoneGap and Sencha lead developer mindshare </a:t>
            </a:r>
          </a:p>
          <a:p>
            <a:pPr algn="l">
              <a:defRPr/>
            </a:pPr>
            <a:r>
              <a:rPr lang="en-GB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Our survey of over 2,400 developers revealed that PhoneGap and Sencha lead in terms of mindshare, as they are currently used by 32% and 30% of cross-platform developers, irrespective of their primary tool </a:t>
            </a:r>
          </a:p>
          <a:p>
            <a:pPr algn="l" eaLnBrk="1" hangingPunct="1"/>
            <a:endParaRPr lang="en-US" dirty="0" smtClean="0"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2291" name="Date Placeholder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algn="l"/>
            <a:r>
              <a:rPr lang="en-US" sz="2000" b="1" dirty="0" smtClean="0">
                <a:latin typeface="Georgia" charset="0"/>
                <a:cs typeface="Georgia" charset="0"/>
              </a:rPr>
              <a:t>PhoneGap, Mono, Unity lead developer Intentshare</a:t>
            </a:r>
          </a:p>
          <a:p>
            <a:pPr algn="l"/>
            <a:r>
              <a:rPr lang="en-US" dirty="0" smtClean="0">
                <a:solidFill>
                  <a:srgbClr val="7F7F7F"/>
                </a:solidFill>
                <a:latin typeface="Georgia" charset="0"/>
                <a:cs typeface="Georgia" charset="0"/>
              </a:rPr>
              <a:t>PhoneGap (23%), </a:t>
            </a:r>
            <a:r>
              <a:rPr lang="en-US" dirty="0" err="1" smtClean="0">
                <a:solidFill>
                  <a:srgbClr val="7F7F7F"/>
                </a:solidFill>
                <a:latin typeface="Georgia" charset="0"/>
                <a:cs typeface="Georgia" charset="0"/>
              </a:rPr>
              <a:t>Xamarin</a:t>
            </a:r>
            <a:r>
              <a:rPr lang="en-US" dirty="0" smtClean="0">
                <a:solidFill>
                  <a:srgbClr val="7F7F7F"/>
                </a:solidFill>
                <a:latin typeface="Georgia" charset="0"/>
                <a:cs typeface="Georgia" charset="0"/>
              </a:rPr>
              <a:t> Mono (22%) and Unity (22%) are the tools most developers plan to adopt, irrespective of their primary tool. This market is in constant flux, with developers experimenting and trying out new tools – for example PhoneGap is a stepping stone to cross-platform development as it leads Mindshare, Intentshare, but also comes third in the tools being abandoned.</a:t>
            </a:r>
            <a:endParaRPr lang="en-GB" dirty="0" smtClean="0">
              <a:solidFill>
                <a:srgbClr val="7F7F7F"/>
              </a:solidFill>
              <a:latin typeface="Georgia" charset="0"/>
              <a:cs typeface="Georgia" charset="0"/>
            </a:endParaRPr>
          </a:p>
          <a:p>
            <a:pPr algn="l"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Date Placeholder 4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422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updated image</a:t>
            </a:r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50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&gt;&gt;&gt; updated subtitle</a:t>
            </a: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http://www.istockphoto.com/stock-photo-19209543-burst-your-bubble.php?st=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63df056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Worth adding stat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 about number of apps with &gt; 50K downloads on Android from Yammer 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  <a:sym typeface="Wingdings"/>
              </a:rPr>
              <a:t> MV: couldn’t find anything like that – do you remember where it is?</a:t>
            </a: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682619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71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&gt;&gt;&gt; Add call to action to the Atlas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368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marR="0" indent="0" algn="l" defTabSz="914400" rtl="0" eaLnBrk="1" fontAlgn="base" latinLnBrk="0" hangingPunct="1">
              <a:lnSpc>
                <a:spcPct val="100000"/>
              </a:lnSpc>
              <a:spcBef>
                <a:spcPts val="413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  <a:sym typeface="Arial" charset="0"/>
              </a:rPr>
              <a:t>For Amazon, </a:t>
            </a:r>
            <a:r>
              <a:rPr lang="en-GB" baseline="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Kindles are here to drive footfall, comparable to the Amazon spending on Google ads (add ad spend figure)</a:t>
            </a:r>
          </a:p>
          <a:p>
            <a:endParaRPr lang="en-US" sz="1200" kern="1200" dirty="0" smtClean="0">
              <a:solidFill>
                <a:schemeClr val="tx1"/>
              </a:solidFill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5452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&gt;&gt;&gt; updated subtitle</a:t>
            </a: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Paid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$118M to Google in Jan-Sep 2011 in US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alone</a:t>
            </a:r>
          </a:p>
          <a:p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3993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&gt;&gt;&gt;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 Hide slide for now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  <a:hlinkClick r:id="rId3"/>
            </a:endParaRPr>
          </a:p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http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3"/>
              </a:rPr>
              <a:t>://www.trefis.com/stock/amzn/articles/99359/kindle-fire-lifetime-value-should-give-investors-cheer-heading-into-q4-results/2012-01-20</a:t>
            </a: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140654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&gt;&gt;&gt; Updated title styling</a:t>
            </a:r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37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Add key</a:t>
            </a:r>
            <a:r>
              <a:rPr lang="en-US" baseline="0" dirty="0" smtClean="0"/>
              <a:t> points from Ben </a:t>
            </a:r>
            <a:r>
              <a:rPr lang="en-US" baseline="0" dirty="0" err="1" smtClean="0"/>
              <a:t>Hookway’s</a:t>
            </a:r>
            <a:r>
              <a:rPr lang="en-US" baseline="0" dirty="0" smtClean="0"/>
              <a:t> blog (AC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65604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Review message based on </a:t>
            </a:r>
            <a:r>
              <a:rPr lang="en-US" dirty="0" err="1" smtClean="0"/>
              <a:t>AC’s</a:t>
            </a:r>
            <a:r>
              <a:rPr lang="en-US" dirty="0" smtClean="0"/>
              <a:t> early</a:t>
            </a:r>
            <a:r>
              <a:rPr lang="en-US" baseline="0" dirty="0" smtClean="0"/>
              <a:t> 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</a:t>
            </a:r>
            <a:r>
              <a:rPr lang="en-US" dirty="0" err="1" smtClean="0"/>
              <a:t>Todo</a:t>
            </a:r>
            <a:r>
              <a:rPr lang="en-US" dirty="0" smtClean="0"/>
              <a:t>: add bubbles</a:t>
            </a:r>
            <a:r>
              <a:rPr lang="en-US" baseline="0" dirty="0" smtClean="0"/>
              <a:t> instead of $ figures (dollar figures remain, but in smaller font size)  </a:t>
            </a:r>
            <a:r>
              <a:rPr lang="en-US" baseline="0" dirty="0" smtClean="0">
                <a:sym typeface="Wingdings"/>
              </a:rPr>
              <a:t> I tried that in previous iteration – ended up with confusing slide because of the large difference in numbers. (AC to try to do)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updated title</a:t>
            </a:r>
          </a:p>
          <a:p>
            <a:r>
              <a:rPr lang="en-US" dirty="0" smtClean="0"/>
              <a:t>&gt;&gt;&gt; </a:t>
            </a:r>
            <a:r>
              <a:rPr lang="en-US" dirty="0" err="1" smtClean="0"/>
              <a:t>todo</a:t>
            </a:r>
            <a:r>
              <a:rPr lang="en-US" dirty="0" smtClean="0"/>
              <a:t> (once</a:t>
            </a:r>
            <a:r>
              <a:rPr lang="en-US" baseline="0" dirty="0" smtClean="0"/>
              <a:t> we have a blog): link to accessories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  <a:cs typeface="ＭＳ Ｐゴシック" charset="0"/>
              <a:sym typeface="Wingding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08063" y="685800"/>
            <a:ext cx="4843462" cy="3429000"/>
          </a:xfrm>
          <a:ln/>
        </p:spPr>
      </p:sp>
      <p:sp>
        <p:nvSpPr>
          <p:cNvPr id="3010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/>
          <a:p>
            <a:endParaRPr lang="en-US" dirty="0" smtClean="0">
              <a:ea typeface="ＭＳ Ｐゴシック" charset="0"/>
              <a:cs typeface="ＭＳ Ｐゴシック" charset="0"/>
            </a:endParaRPr>
          </a:p>
        </p:txBody>
      </p:sp>
      <p:sp>
        <p:nvSpPr>
          <p:cNvPr id="301060" name="Date Placeholder 3"/>
          <p:cNvSpPr txBox="1">
            <a:spLocks noGrp="1"/>
          </p:cNvSpPr>
          <p:nvPr/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1" tIns="45716" rIns="91431" bIns="45716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r" eaLnBrk="1" hangingPunct="1"/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ln/>
        </p:spPr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3523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endParaRPr lang="en-US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In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that case, 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“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voice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”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 is not necessarily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telephony</a:t>
            </a:r>
          </a:p>
          <a:p>
            <a:pPr marL="39688" eaLnBrk="1" hangingPunct="1">
              <a:spcBef>
                <a:spcPts val="413"/>
              </a:spcBef>
            </a:pPr>
            <a:endParaRPr lang="en-US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Voice has become 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“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Just Another App</a:t>
            </a:r>
            <a:r>
              <a:rPr lang="ja-JP" alt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”</a:t>
            </a:r>
            <a:endParaRPr lang="en-US" dirty="0" smtClean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You can now choose to replace your phone dialer with cheaper/free alternatives</a:t>
            </a:r>
          </a:p>
          <a:p>
            <a:pPr marL="39688" eaLnBrk="1" hangingPunct="1">
              <a:spcBef>
                <a:spcPts val="413"/>
              </a:spcBef>
            </a:pP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27560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610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30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688" eaLnBrk="1" hangingPunct="1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&gt;&gt;&gt; new slide</a:t>
            </a:r>
            <a:endParaRPr lang="el-GR" dirty="0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6475" y="685800"/>
            <a:ext cx="4845050" cy="3429000"/>
          </a:xfrm>
          <a:solidFill>
            <a:srgbClr val="FFFFFF"/>
          </a:solidFill>
          <a:ln/>
        </p:spPr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06475" y="685800"/>
            <a:ext cx="48450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26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85262" cy="162083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375" y="4286250"/>
            <a:ext cx="7481888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56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7295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85263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85263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36497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988" y="1765300"/>
            <a:ext cx="4732337" cy="579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9725" y="1765300"/>
            <a:ext cx="4733925" cy="579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726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18662" cy="1260475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2812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8713"/>
            <a:ext cx="4722812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29250" y="1692275"/>
            <a:ext cx="4724400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29250" y="2398713"/>
            <a:ext cx="4724400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269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3784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71263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3415" y="0"/>
            <a:ext cx="10253566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50800" tIns="50800" rIns="99535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eorgia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5300"/>
            <a:ext cx="9618662" cy="540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99535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Georgia" charset="0"/>
              </a:rPr>
              <a:t>Click to edit Master text styles</a:t>
            </a:r>
          </a:p>
          <a:p>
            <a:pPr lvl="1"/>
            <a:r>
              <a:rPr lang="en-US" dirty="0">
                <a:sym typeface="Georgia" charset="0"/>
              </a:rPr>
              <a:t>Second level</a:t>
            </a:r>
          </a:p>
          <a:p>
            <a:pPr lvl="2"/>
            <a:r>
              <a:rPr lang="en-US" dirty="0">
                <a:sym typeface="Georgia" charset="0"/>
              </a:rPr>
              <a:t>Third level</a:t>
            </a:r>
          </a:p>
          <a:p>
            <a:pPr lvl="3"/>
            <a:r>
              <a:rPr lang="en-US" dirty="0">
                <a:sym typeface="Georgia" charset="0"/>
              </a:rPr>
              <a:t>Fourth level</a:t>
            </a:r>
          </a:p>
          <a:p>
            <a:pPr lvl="4"/>
            <a:r>
              <a:rPr lang="en-US" dirty="0">
                <a:sym typeface="Georgia" charset="0"/>
              </a:rPr>
              <a:t>Fifth level</a:t>
            </a:r>
          </a:p>
        </p:txBody>
      </p:sp>
      <p:pic>
        <p:nvPicPr>
          <p:cNvPr id="5" name="Picture 3"/>
          <p:cNvPicPr>
            <a:picLocks noChangeArrowheads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025" y="7175500"/>
            <a:ext cx="939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/>
          <p:cNvSpPr>
            <a:spLocks/>
          </p:cNvSpPr>
          <p:nvPr userDrawn="1"/>
        </p:nvSpPr>
        <p:spPr bwMode="auto">
          <a:xfrm>
            <a:off x="7554913" y="7285038"/>
            <a:ext cx="21351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6" bIns="0" anchor="ctr"/>
          <a:lstStyle/>
          <a:p>
            <a:pPr marL="39688" algn="r"/>
            <a:r>
              <a:rPr lang="en-US" sz="900" dirty="0">
                <a:solidFill>
                  <a:srgbClr val="808080"/>
                </a:solidFill>
                <a:latin typeface="Georgia" charset="0"/>
                <a:sym typeface="Georgia" charset="0"/>
              </a:rPr>
              <a:t>Copyright VisionMobile </a:t>
            </a:r>
            <a:r>
              <a:rPr lang="en-US" sz="900" dirty="0" smtClean="0">
                <a:solidFill>
                  <a:srgbClr val="808080"/>
                </a:solidFill>
                <a:latin typeface="Georgia" charset="0"/>
                <a:sym typeface="Georgia" charset="0"/>
              </a:rPr>
              <a:t>2012</a:t>
            </a:r>
            <a:endParaRPr lang="en-US" sz="900" dirty="0">
              <a:solidFill>
                <a:srgbClr val="808080"/>
              </a:solidFill>
              <a:latin typeface="Georgia" charset="0"/>
              <a:sym typeface="Georgia" charset="0"/>
            </a:endParaRPr>
          </a:p>
        </p:txBody>
      </p:sp>
      <p:pic>
        <p:nvPicPr>
          <p:cNvPr id="6" name="Picture 2"/>
          <p:cNvPicPr>
            <a:picLocks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ransition/>
  <p:hf hdr="0" ftr="0" dt="0"/>
  <p:txStyles>
    <p:titleStyle>
      <a:lvl1pPr marL="47625" indent="-4762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rgbClr val="2D2D8A"/>
          </a:solidFill>
          <a:latin typeface="+mj-lt"/>
          <a:ea typeface="+mj-ea"/>
          <a:cs typeface="+mj-cs"/>
          <a:sym typeface="Georgia" charset="0"/>
        </a:defRPr>
      </a:lvl1pPr>
      <a:lvl2pPr marL="47625" indent="-4762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charset="0"/>
        </a:defRPr>
      </a:lvl2pPr>
      <a:lvl3pPr marL="47625" indent="-4762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charset="0"/>
        </a:defRPr>
      </a:lvl3pPr>
      <a:lvl4pPr marL="47625" indent="-4762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charset="0"/>
        </a:defRPr>
      </a:lvl4pPr>
      <a:lvl5pPr marL="47625" indent="-4762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charset="0"/>
        </a:defRPr>
      </a:lvl5pPr>
      <a:lvl6pPr marL="504825" algn="l" rtl="0" fontAlgn="base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pitchFamily="-1" charset="0"/>
        </a:defRPr>
      </a:lvl6pPr>
      <a:lvl7pPr marL="962025" algn="l" rtl="0" fontAlgn="base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pitchFamily="-1" charset="0"/>
        </a:defRPr>
      </a:lvl7pPr>
      <a:lvl8pPr marL="1419225" algn="l" rtl="0" fontAlgn="base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pitchFamily="-1" charset="0"/>
        </a:defRPr>
      </a:lvl8pPr>
      <a:lvl9pPr marL="1876425" algn="l" rtl="0" fontAlgn="base">
        <a:lnSpc>
          <a:spcPct val="120000"/>
        </a:lnSpc>
        <a:spcBef>
          <a:spcPct val="0"/>
        </a:spcBef>
        <a:spcAft>
          <a:spcPct val="0"/>
        </a:spcAft>
        <a:defRPr sz="3800">
          <a:solidFill>
            <a:srgbClr val="2D2D8A"/>
          </a:solidFill>
          <a:latin typeface="Georgia" pitchFamily="-1" charset="0"/>
          <a:ea typeface="ヒラギノ明朝 ProN W3" pitchFamily="-1" charset="-128"/>
          <a:cs typeface="ヒラギノ明朝 ProN W3" pitchFamily="-1" charset="-128"/>
          <a:sym typeface="Georgia" pitchFamily="-1" charset="0"/>
        </a:defRPr>
      </a:lvl9pPr>
    </p:titleStyle>
    <p:bodyStyle>
      <a:lvl1pPr marL="47625" indent="-47625" algn="l" rtl="0" eaLnBrk="0" fontAlgn="base" hangingPunct="0">
        <a:spcBef>
          <a:spcPts val="500"/>
        </a:spcBef>
        <a:spcAft>
          <a:spcPct val="0"/>
        </a:spcAft>
        <a:defRPr sz="2200">
          <a:solidFill>
            <a:srgbClr val="001F67"/>
          </a:solidFill>
          <a:latin typeface="+mn-lt"/>
          <a:ea typeface="+mn-ea"/>
          <a:cs typeface="+mn-cs"/>
          <a:sym typeface="Georgia" charset="0"/>
        </a:defRPr>
      </a:lvl1pPr>
      <a:lvl2pPr marL="0" indent="0" algn="l" rtl="0" eaLnBrk="0" fontAlgn="base" hangingPunct="0">
        <a:spcBef>
          <a:spcPts val="400"/>
        </a:spcBef>
        <a:spcAft>
          <a:spcPct val="0"/>
        </a:spcAft>
        <a:buSzPct val="100000"/>
        <a:buFont typeface="Georgia" charset="0"/>
        <a:buNone/>
        <a:defRPr sz="1800">
          <a:solidFill>
            <a:srgbClr val="7F7F7F"/>
          </a:solidFill>
          <a:latin typeface="+mn-lt"/>
          <a:ea typeface="+mn-ea"/>
          <a:cs typeface="+mn-cs"/>
          <a:sym typeface="Georgia" charset="0"/>
        </a:defRPr>
      </a:lvl2pPr>
      <a:lvl3pPr marL="1239838" indent="-247650" algn="l" rtl="0" eaLnBrk="0" fontAlgn="base" hangingPunct="0">
        <a:spcBef>
          <a:spcPts val="400"/>
        </a:spcBef>
        <a:spcAft>
          <a:spcPct val="0"/>
        </a:spcAft>
        <a:buSzPct val="100000"/>
        <a:buFont typeface="Georgia" charset="0"/>
        <a:buChar char="•"/>
        <a:defRPr sz="1600">
          <a:solidFill>
            <a:srgbClr val="7F7F7F"/>
          </a:solidFill>
          <a:latin typeface="+mn-lt"/>
          <a:ea typeface="+mn-ea"/>
          <a:cs typeface="+mn-cs"/>
          <a:sym typeface="Georgia" charset="0"/>
        </a:defRPr>
      </a:lvl3pPr>
      <a:lvl4pPr marL="1736725" indent="-246063" algn="l" rtl="0" eaLnBrk="0" fontAlgn="base" hangingPunct="0">
        <a:spcBef>
          <a:spcPts val="500"/>
        </a:spcBef>
        <a:spcAft>
          <a:spcPct val="0"/>
        </a:spcAft>
        <a:buSzPct val="100000"/>
        <a:buFont typeface="Georgia" charset="0"/>
        <a:buChar char="–"/>
        <a:defRPr sz="2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4pPr>
      <a:lvl5pPr marL="2235200" indent="-249238" algn="l" rtl="0" eaLnBrk="0" fontAlgn="base" hangingPunct="0">
        <a:spcBef>
          <a:spcPts val="500"/>
        </a:spcBef>
        <a:spcAft>
          <a:spcPct val="0"/>
        </a:spcAft>
        <a:buSzPct val="100000"/>
        <a:buFont typeface="Georgia" charset="0"/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5pPr>
      <a:lvl6pPr marL="2692400" indent="-249238" algn="l" rtl="0" fontAlgn="base">
        <a:spcBef>
          <a:spcPts val="500"/>
        </a:spcBef>
        <a:spcAft>
          <a:spcPct val="0"/>
        </a:spcAft>
        <a:buSzPct val="100000"/>
        <a:buFont typeface="Georgia" pitchFamily="-1" charset="0"/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eorgia" pitchFamily="-1" charset="0"/>
        </a:defRPr>
      </a:lvl6pPr>
      <a:lvl7pPr marL="3149600" indent="-249238" algn="l" rtl="0" fontAlgn="base">
        <a:spcBef>
          <a:spcPts val="500"/>
        </a:spcBef>
        <a:spcAft>
          <a:spcPct val="0"/>
        </a:spcAft>
        <a:buSzPct val="100000"/>
        <a:buFont typeface="Georgia" pitchFamily="-1" charset="0"/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eorgia" pitchFamily="-1" charset="0"/>
        </a:defRPr>
      </a:lvl7pPr>
      <a:lvl8pPr marL="3606800" indent="-249238" algn="l" rtl="0" fontAlgn="base">
        <a:spcBef>
          <a:spcPts val="500"/>
        </a:spcBef>
        <a:spcAft>
          <a:spcPct val="0"/>
        </a:spcAft>
        <a:buSzPct val="100000"/>
        <a:buFont typeface="Georgia" pitchFamily="-1" charset="0"/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eorgia" pitchFamily="-1" charset="0"/>
        </a:defRPr>
      </a:lvl8pPr>
      <a:lvl9pPr marL="4064000" indent="-249238" algn="l" rtl="0" fontAlgn="base">
        <a:spcBef>
          <a:spcPts val="500"/>
        </a:spcBef>
        <a:spcAft>
          <a:spcPct val="0"/>
        </a:spcAft>
        <a:buSzPct val="100000"/>
        <a:buFont typeface="Georgia" pitchFamily="-1" charset="0"/>
        <a:buChar char="»"/>
        <a:defRPr sz="2200">
          <a:solidFill>
            <a:schemeClr val="tx1"/>
          </a:solidFill>
          <a:latin typeface="+mn-lt"/>
          <a:ea typeface="+mn-ea"/>
          <a:cs typeface="+mn-cs"/>
          <a:sym typeface="Georgia" pitchFamily="-1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e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omhume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88.png"/><Relationship Id="rId5" Type="http://schemas.openxmlformats.org/officeDocument/2006/relationships/image" Target="../media/image65.png"/><Relationship Id="rId10" Type="http://schemas.openxmlformats.org/officeDocument/2006/relationships/image" Target="../media/image87.png"/><Relationship Id="rId4" Type="http://schemas.microsoft.com/office/2007/relationships/hdphoto" Target="../media/hdphoto2.wdp"/><Relationship Id="rId9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microsoft.com/office/2007/relationships/hdphoto" Target="../media/hdphoto3.wdp"/><Relationship Id="rId18" Type="http://schemas.openxmlformats.org/officeDocument/2006/relationships/image" Target="../media/image121.png"/><Relationship Id="rId26" Type="http://schemas.openxmlformats.org/officeDocument/2006/relationships/image" Target="../media/image126.png"/><Relationship Id="rId39" Type="http://schemas.openxmlformats.org/officeDocument/2006/relationships/image" Target="../media/image135.png"/><Relationship Id="rId3" Type="http://schemas.openxmlformats.org/officeDocument/2006/relationships/image" Target="../media/image109.png"/><Relationship Id="rId21" Type="http://schemas.openxmlformats.org/officeDocument/2006/relationships/image" Target="../media/image123.png"/><Relationship Id="rId34" Type="http://schemas.microsoft.com/office/2007/relationships/hdphoto" Target="../media/hdphoto11.wdp"/><Relationship Id="rId42" Type="http://schemas.microsoft.com/office/2007/relationships/hdphoto" Target="../media/hdphoto14.wdp"/><Relationship Id="rId47" Type="http://schemas.microsoft.com/office/2007/relationships/hdphoto" Target="../media/hdphoto15.wdp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microsoft.com/office/2007/relationships/hdphoto" Target="../media/hdphoto5.wdp"/><Relationship Id="rId25" Type="http://schemas.microsoft.com/office/2007/relationships/hdphoto" Target="../media/hdphoto8.wdp"/><Relationship Id="rId33" Type="http://schemas.openxmlformats.org/officeDocument/2006/relationships/image" Target="../media/image131.png"/><Relationship Id="rId38" Type="http://schemas.openxmlformats.org/officeDocument/2006/relationships/image" Target="../media/image134.png"/><Relationship Id="rId46" Type="http://schemas.openxmlformats.org/officeDocument/2006/relationships/image" Target="../media/image14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20.png"/><Relationship Id="rId20" Type="http://schemas.microsoft.com/office/2007/relationships/hdphoto" Target="../media/hdphoto6.wdp"/><Relationship Id="rId29" Type="http://schemas.openxmlformats.org/officeDocument/2006/relationships/image" Target="../media/image128.png"/><Relationship Id="rId41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25.jpeg"/><Relationship Id="rId32" Type="http://schemas.microsoft.com/office/2007/relationships/hdphoto" Target="../media/hdphoto10.wdp"/><Relationship Id="rId37" Type="http://schemas.microsoft.com/office/2007/relationships/hdphoto" Target="../media/hdphoto12.wdp"/><Relationship Id="rId40" Type="http://schemas.microsoft.com/office/2007/relationships/hdphoto" Target="../media/hdphoto13.wdp"/><Relationship Id="rId45" Type="http://schemas.openxmlformats.org/officeDocument/2006/relationships/image" Target="../media/image139.png"/><Relationship Id="rId5" Type="http://schemas.openxmlformats.org/officeDocument/2006/relationships/image" Target="../media/image111.png"/><Relationship Id="rId15" Type="http://schemas.microsoft.com/office/2007/relationships/hdphoto" Target="../media/hdphoto4.wdp"/><Relationship Id="rId23" Type="http://schemas.openxmlformats.org/officeDocument/2006/relationships/image" Target="../media/image124.png"/><Relationship Id="rId28" Type="http://schemas.microsoft.com/office/2007/relationships/hdphoto" Target="../media/hdphoto9.wdp"/><Relationship Id="rId36" Type="http://schemas.openxmlformats.org/officeDocument/2006/relationships/image" Target="../media/image133.png"/><Relationship Id="rId10" Type="http://schemas.openxmlformats.org/officeDocument/2006/relationships/image" Target="../media/image116.png"/><Relationship Id="rId19" Type="http://schemas.openxmlformats.org/officeDocument/2006/relationships/image" Target="../media/image122.png"/><Relationship Id="rId31" Type="http://schemas.openxmlformats.org/officeDocument/2006/relationships/image" Target="../media/image130.png"/><Relationship Id="rId44" Type="http://schemas.openxmlformats.org/officeDocument/2006/relationships/image" Target="../media/image138.pn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Relationship Id="rId14" Type="http://schemas.openxmlformats.org/officeDocument/2006/relationships/image" Target="../media/image119.png"/><Relationship Id="rId22" Type="http://schemas.microsoft.com/office/2007/relationships/hdphoto" Target="../media/hdphoto7.wdp"/><Relationship Id="rId27" Type="http://schemas.openxmlformats.org/officeDocument/2006/relationships/image" Target="../media/image127.png"/><Relationship Id="rId30" Type="http://schemas.openxmlformats.org/officeDocument/2006/relationships/image" Target="../media/image129.png"/><Relationship Id="rId35" Type="http://schemas.openxmlformats.org/officeDocument/2006/relationships/image" Target="../media/image132.jpeg"/><Relationship Id="rId43" Type="http://schemas.openxmlformats.org/officeDocument/2006/relationships/image" Target="../media/image137.jpeg"/><Relationship Id="rId48" Type="http://schemas.microsoft.com/office/2007/relationships/hdphoto" Target="../media/hdphoto1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30.png"/><Relationship Id="rId4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4.png"/><Relationship Id="rId7" Type="http://schemas.microsoft.com/office/2007/relationships/hdphoto" Target="../media/hdphoto18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microsoft.com/office/2007/relationships/hdphoto" Target="../media/hdphoto19.wdp"/><Relationship Id="rId5" Type="http://schemas.openxmlformats.org/officeDocument/2006/relationships/image" Target="../media/image145.png"/><Relationship Id="rId10" Type="http://schemas.openxmlformats.org/officeDocument/2006/relationships/image" Target="../media/image149.png"/><Relationship Id="rId4" Type="http://schemas.microsoft.com/office/2007/relationships/hdphoto" Target="../media/hdphoto17.wdp"/><Relationship Id="rId9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50.jpeg"/><Relationship Id="rId7" Type="http://schemas.microsoft.com/office/2007/relationships/hdphoto" Target="../media/hdphoto22.wdp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1.wdp"/><Relationship Id="rId11" Type="http://schemas.microsoft.com/office/2007/relationships/hdphoto" Target="../media/hdphoto23.wdp"/><Relationship Id="rId5" Type="http://schemas.microsoft.com/office/2007/relationships/hdphoto" Target="../media/hdphoto20.wdp"/><Relationship Id="rId10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9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2.png"/><Relationship Id="rId10" Type="http://schemas.openxmlformats.org/officeDocument/2006/relationships/image" Target="../media/image22.jpe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2.png"/><Relationship Id="rId7" Type="http://schemas.openxmlformats.org/officeDocument/2006/relationships/image" Target="../media/image1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2.png"/><Relationship Id="rId7" Type="http://schemas.microsoft.com/office/2007/relationships/hdphoto" Target="../media/hdphoto26.wdp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5.wdp"/><Relationship Id="rId5" Type="http://schemas.microsoft.com/office/2007/relationships/hdphoto" Target="../media/hdphoto24.wdp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eg"/><Relationship Id="rId13" Type="http://schemas.openxmlformats.org/officeDocument/2006/relationships/image" Target="../media/image195.png"/><Relationship Id="rId3" Type="http://schemas.openxmlformats.org/officeDocument/2006/relationships/image" Target="../media/image185.jpe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8.jpeg"/><Relationship Id="rId11" Type="http://schemas.openxmlformats.org/officeDocument/2006/relationships/image" Target="../media/image193.jpeg"/><Relationship Id="rId5" Type="http://schemas.openxmlformats.org/officeDocument/2006/relationships/image" Target="../media/image187.png"/><Relationship Id="rId10" Type="http://schemas.openxmlformats.org/officeDocument/2006/relationships/image" Target="../media/image192.jpeg"/><Relationship Id="rId4" Type="http://schemas.openxmlformats.org/officeDocument/2006/relationships/image" Target="../media/image186.png"/><Relationship Id="rId9" Type="http://schemas.openxmlformats.org/officeDocument/2006/relationships/image" Target="../media/image19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microsoft.com/office/2007/relationships/hdphoto" Target="../media/hdphoto15.wdp"/><Relationship Id="rId18" Type="http://schemas.openxmlformats.org/officeDocument/2006/relationships/image" Target="../media/image215.png"/><Relationship Id="rId26" Type="http://schemas.openxmlformats.org/officeDocument/2006/relationships/image" Target="../media/image220.png"/><Relationship Id="rId3" Type="http://schemas.openxmlformats.org/officeDocument/2006/relationships/image" Target="../media/image206.png"/><Relationship Id="rId21" Type="http://schemas.microsoft.com/office/2007/relationships/hdphoto" Target="../media/hdphoto32.wdp"/><Relationship Id="rId7" Type="http://schemas.openxmlformats.org/officeDocument/2006/relationships/image" Target="../media/image209.jpeg"/><Relationship Id="rId12" Type="http://schemas.openxmlformats.org/officeDocument/2006/relationships/image" Target="../media/image212.png"/><Relationship Id="rId17" Type="http://schemas.microsoft.com/office/2007/relationships/hdphoto" Target="../media/hdphoto30.wdp"/><Relationship Id="rId25" Type="http://schemas.microsoft.com/office/2007/relationships/hdphoto" Target="../media/hdphoto33.wdp"/><Relationship Id="rId2" Type="http://schemas.openxmlformats.org/officeDocument/2006/relationships/notesSlide" Target="../notesSlides/notesSlide70.xml"/><Relationship Id="rId16" Type="http://schemas.openxmlformats.org/officeDocument/2006/relationships/image" Target="../media/image214.png"/><Relationship Id="rId20" Type="http://schemas.openxmlformats.org/officeDocument/2006/relationships/image" Target="../media/image216.png"/><Relationship Id="rId29" Type="http://schemas.openxmlformats.org/officeDocument/2006/relationships/image" Target="../media/image22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8.wdp"/><Relationship Id="rId11" Type="http://schemas.microsoft.com/office/2007/relationships/hdphoto" Target="../media/hdphoto14.wdp"/><Relationship Id="rId24" Type="http://schemas.openxmlformats.org/officeDocument/2006/relationships/image" Target="../media/image219.png"/><Relationship Id="rId5" Type="http://schemas.openxmlformats.org/officeDocument/2006/relationships/image" Target="../media/image208.png"/><Relationship Id="rId15" Type="http://schemas.microsoft.com/office/2007/relationships/hdphoto" Target="../media/hdphoto16.wdp"/><Relationship Id="rId23" Type="http://schemas.openxmlformats.org/officeDocument/2006/relationships/image" Target="../media/image218.png"/><Relationship Id="rId28" Type="http://schemas.openxmlformats.org/officeDocument/2006/relationships/image" Target="../media/image221.png"/><Relationship Id="rId10" Type="http://schemas.openxmlformats.org/officeDocument/2006/relationships/image" Target="../media/image211.png"/><Relationship Id="rId19" Type="http://schemas.microsoft.com/office/2007/relationships/hdphoto" Target="../media/hdphoto31.wdp"/><Relationship Id="rId31" Type="http://schemas.openxmlformats.org/officeDocument/2006/relationships/image" Target="../media/image224.png"/><Relationship Id="rId4" Type="http://schemas.openxmlformats.org/officeDocument/2006/relationships/image" Target="../media/image207.png"/><Relationship Id="rId9" Type="http://schemas.microsoft.com/office/2007/relationships/hdphoto" Target="../media/hdphoto29.wdp"/><Relationship Id="rId14" Type="http://schemas.openxmlformats.org/officeDocument/2006/relationships/image" Target="../media/image213.png"/><Relationship Id="rId22" Type="http://schemas.openxmlformats.org/officeDocument/2006/relationships/image" Target="../media/image217.png"/><Relationship Id="rId27" Type="http://schemas.microsoft.com/office/2007/relationships/hdphoto" Target="../media/hdphoto34.wdp"/><Relationship Id="rId30" Type="http://schemas.openxmlformats.org/officeDocument/2006/relationships/image" Target="../media/image22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5.png"/><Relationship Id="rId7" Type="http://schemas.microsoft.com/office/2007/relationships/hdphoto" Target="../media/hdphoto36.wdp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203.png"/><Relationship Id="rId5" Type="http://schemas.openxmlformats.org/officeDocument/2006/relationships/image" Target="../media/image226.jpeg"/><Relationship Id="rId10" Type="http://schemas.openxmlformats.org/officeDocument/2006/relationships/image" Target="../media/image202.png"/><Relationship Id="rId4" Type="http://schemas.microsoft.com/office/2007/relationships/hdphoto" Target="../media/hdphoto35.wdp"/><Relationship Id="rId9" Type="http://schemas.openxmlformats.org/officeDocument/2006/relationships/image" Target="../media/image2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0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jpeg"/><Relationship Id="rId4" Type="http://schemas.openxmlformats.org/officeDocument/2006/relationships/image" Target="../media/image1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13" Type="http://schemas.openxmlformats.org/officeDocument/2006/relationships/image" Target="../media/image251.png"/><Relationship Id="rId3" Type="http://schemas.openxmlformats.org/officeDocument/2006/relationships/image" Target="../media/image244.jpeg"/><Relationship Id="rId7" Type="http://schemas.openxmlformats.org/officeDocument/2006/relationships/image" Target="../media/image246.png"/><Relationship Id="rId12" Type="http://schemas.openxmlformats.org/officeDocument/2006/relationships/image" Target="../media/image66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jpeg"/><Relationship Id="rId11" Type="http://schemas.openxmlformats.org/officeDocument/2006/relationships/image" Target="../media/image250.png"/><Relationship Id="rId5" Type="http://schemas.openxmlformats.org/officeDocument/2006/relationships/image" Target="../media/image73.png"/><Relationship Id="rId15" Type="http://schemas.openxmlformats.org/officeDocument/2006/relationships/image" Target="../media/image253.png"/><Relationship Id="rId10" Type="http://schemas.openxmlformats.org/officeDocument/2006/relationships/image" Target="../media/image249.png"/><Relationship Id="rId4" Type="http://schemas.openxmlformats.org/officeDocument/2006/relationships/image" Target="../media/image245.jpeg"/><Relationship Id="rId9" Type="http://schemas.openxmlformats.org/officeDocument/2006/relationships/image" Target="../media/image248.png"/><Relationship Id="rId14" Type="http://schemas.openxmlformats.org/officeDocument/2006/relationships/image" Target="../media/image2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5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3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jpeg"/><Relationship Id="rId11" Type="http://schemas.openxmlformats.org/officeDocument/2006/relationships/image" Target="../media/image268.png"/><Relationship Id="rId5" Type="http://schemas.openxmlformats.org/officeDocument/2006/relationships/image" Target="../media/image262.jpe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jpeg"/><Relationship Id="rId7" Type="http://schemas.openxmlformats.org/officeDocument/2006/relationships/image" Target="../media/image27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jpeg"/><Relationship Id="rId10" Type="http://schemas.openxmlformats.org/officeDocument/2006/relationships/image" Target="../media/image278.png"/><Relationship Id="rId4" Type="http://schemas.openxmlformats.org/officeDocument/2006/relationships/image" Target="../media/image272.jpeg"/><Relationship Id="rId9" Type="http://schemas.openxmlformats.org/officeDocument/2006/relationships/image" Target="../media/image277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3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92.xml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4.png"/><Relationship Id="rId5" Type="http://schemas.openxmlformats.org/officeDocument/2006/relationships/image" Target="../media/image294.png"/><Relationship Id="rId4" Type="http://schemas.openxmlformats.org/officeDocument/2006/relationships/image" Target="../media/image293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7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Rectangle 1"/>
          <p:cNvSpPr>
            <a:spLocks/>
          </p:cNvSpPr>
          <p:nvPr/>
        </p:nvSpPr>
        <p:spPr bwMode="auto">
          <a:xfrm>
            <a:off x="7554913" y="7285038"/>
            <a:ext cx="21351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6" bIns="0" anchor="ctr"/>
          <a:lstStyle/>
          <a:p>
            <a:pPr marL="39688" algn="r"/>
            <a:r>
              <a:rPr lang="en-US" sz="900">
                <a:solidFill>
                  <a:srgbClr val="808080"/>
                </a:solidFill>
                <a:latin typeface="Georgia" charset="0"/>
                <a:cs typeface="Georgia" charset="0"/>
                <a:sym typeface="Georgia" charset="0"/>
              </a:rPr>
              <a:t>Copyright VisionMobile 2011</a:t>
            </a:r>
          </a:p>
        </p:txBody>
      </p:sp>
      <p:pic>
        <p:nvPicPr>
          <p:cNvPr id="51204" name="Picture 3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025" y="7175500"/>
            <a:ext cx="939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Rectangle 6"/>
          <p:cNvSpPr>
            <a:spLocks/>
          </p:cNvSpPr>
          <p:nvPr/>
        </p:nvSpPr>
        <p:spPr bwMode="auto">
          <a:xfrm>
            <a:off x="381000" y="6306158"/>
            <a:ext cx="101219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 anchor="ctr"/>
          <a:lstStyle/>
          <a:p>
            <a:pPr marL="47625"/>
            <a:endParaRPr lang="en-US" sz="1800" dirty="0">
              <a:solidFill>
                <a:srgbClr val="FFFFFF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47625"/>
            <a:r>
              <a:rPr lang="en-US" sz="1800" dirty="0">
                <a:solidFill>
                  <a:srgbClr val="FFFFFF"/>
                </a:solidFill>
                <a:latin typeface="Georgia" charset="0"/>
                <a:cs typeface="Georgia" charset="0"/>
                <a:sym typeface="Georgia" charset="0"/>
              </a:rPr>
              <a:t>how telecoms business is transforming in the software </a:t>
            </a:r>
            <a:r>
              <a:rPr lang="en-US" sz="1800" dirty="0" smtClean="0">
                <a:solidFill>
                  <a:srgbClr val="FFFFFF"/>
                </a:solidFill>
                <a:latin typeface="Georgia" charset="0"/>
                <a:cs typeface="Georgia" charset="0"/>
                <a:sym typeface="Georgia" charset="0"/>
              </a:rPr>
              <a:t>era                                      Updated 4 May 2012</a:t>
            </a:r>
            <a:endParaRPr lang="en-US" sz="1800" dirty="0">
              <a:solidFill>
                <a:srgbClr val="FFFFFF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pic>
        <p:nvPicPr>
          <p:cNvPr id="9" name="Picture 8" descr="VM024 - Megatrends2012_V2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38101"/>
            <a:ext cx="10718801" cy="7600951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 bwMode="auto">
          <a:xfrm>
            <a:off x="316568" y="6164248"/>
            <a:ext cx="101219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 anchor="ctr"/>
          <a:lstStyle/>
          <a:p>
            <a:pPr marL="47625"/>
            <a:endParaRPr lang="en-US" sz="1800" dirty="0">
              <a:solidFill>
                <a:srgbClr val="FFFFFF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47625"/>
            <a:r>
              <a:rPr lang="en-US" sz="1800" dirty="0">
                <a:solidFill>
                  <a:srgbClr val="FFFFFF"/>
                </a:solidFill>
                <a:latin typeface="Georgia" charset="0"/>
                <a:cs typeface="Georgia" charset="0"/>
                <a:sym typeface="Georgia" charset="0"/>
              </a:rPr>
              <a:t>how telecoms business is transforming in the software </a:t>
            </a:r>
            <a:r>
              <a:rPr lang="en-US" sz="1800" dirty="0" smtClean="0">
                <a:solidFill>
                  <a:srgbClr val="FFFFFF"/>
                </a:solidFill>
                <a:latin typeface="Georgia" charset="0"/>
                <a:cs typeface="Georgia" charset="0"/>
                <a:sym typeface="Georgia" charset="0"/>
              </a:rPr>
              <a:t>era                                      Updated </a:t>
            </a:r>
            <a:r>
              <a:rPr lang="en-US" sz="1800" dirty="0" smtClean="0">
                <a:solidFill>
                  <a:srgbClr val="FFFFFF"/>
                </a:solidFill>
                <a:latin typeface="Georgia" charset="0"/>
                <a:cs typeface="Georgia" charset="0"/>
                <a:sym typeface="Georgia" charset="0"/>
              </a:rPr>
              <a:t>12 Oct 12</a:t>
            </a:r>
            <a:endParaRPr lang="en-US" sz="1800" dirty="0">
              <a:solidFill>
                <a:srgbClr val="FFFFFF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0M_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324" y="2486025"/>
            <a:ext cx="10226314" cy="324379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Android became dominant smartphone OS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Samsung and HTC benefited the most from Android success (Q4 2011)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49215" y="3385617"/>
            <a:ext cx="710762" cy="71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478021" y="6143316"/>
            <a:ext cx="68606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Smartphone market share by OEM and platform (H2 2011)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73838" y="662436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45181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sz="3600" dirty="0" smtClean="0"/>
              <a:t>Android turned the tables on handset makers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Samsung and HTC benefited, Nokia, Motorola, Sony were challenged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531813" y="1885953"/>
            <a:ext cx="5294312" cy="424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97399" bIns="50800" numCol="1" anchor="t" anchorCtr="0" compatLnSpc="1">
            <a:prstTxWarp prst="textNoShape">
              <a:avLst/>
            </a:prstTxWarp>
          </a:bodyPr>
          <a:lstStyle>
            <a:lvl1pPr marL="47625" indent="-47625" algn="l" rtl="0" eaLnBrk="0" fontAlgn="base" hangingPunct="0">
              <a:spcBef>
                <a:spcPts val="500"/>
              </a:spcBef>
              <a:spcAft>
                <a:spcPct val="0"/>
              </a:spcAft>
              <a:defRPr sz="2200">
                <a:solidFill>
                  <a:srgbClr val="001F67"/>
                </a:solidFill>
                <a:latin typeface="+mn-lt"/>
                <a:ea typeface="+mn-ea"/>
                <a:cs typeface="+mn-cs"/>
                <a:sym typeface="Georgia" charset="0"/>
              </a:defRPr>
            </a:lvl1pPr>
            <a:lvl2pPr marL="804863" indent="-309563" algn="l" rtl="0" eaLnBrk="0" fontAlgn="base" hangingPunct="0">
              <a:spcBef>
                <a:spcPts val="400"/>
              </a:spcBef>
              <a:spcAft>
                <a:spcPct val="0"/>
              </a:spcAft>
              <a:buSzPct val="100000"/>
              <a:buFont typeface="Georgia" charset="0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2pPr>
            <a:lvl3pPr marL="1239838" indent="-247650" algn="l" rtl="0" eaLnBrk="0" fontAlgn="base" hangingPunct="0">
              <a:spcBef>
                <a:spcPts val="400"/>
              </a:spcBef>
              <a:spcAft>
                <a:spcPct val="0"/>
              </a:spcAft>
              <a:buSzPct val="100000"/>
              <a:buFont typeface="Georgia" charset="0"/>
              <a:buChar char="•"/>
              <a:defRPr sz="1600">
                <a:solidFill>
                  <a:srgbClr val="7F7F7F"/>
                </a:solidFill>
                <a:latin typeface="+mn-lt"/>
                <a:ea typeface="+mn-ea"/>
                <a:cs typeface="+mn-cs"/>
                <a:sym typeface="Georgia" charset="0"/>
              </a:defRPr>
            </a:lvl3pPr>
            <a:lvl4pPr marL="1736725" indent="-246063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Georgia" charset="0"/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4pPr>
            <a:lvl5pPr marL="2235200" indent="-249238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Georgia" charset="0"/>
              <a:buChar char="»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5pPr>
            <a:lvl6pPr marL="2692400" indent="-249238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Georgia" pitchFamily="-1" charset="0"/>
              <a:buChar char="»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itchFamily="-1" charset="0"/>
              </a:defRPr>
            </a:lvl6pPr>
            <a:lvl7pPr marL="3149600" indent="-249238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Georgia" pitchFamily="-1" charset="0"/>
              <a:buChar char="»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itchFamily="-1" charset="0"/>
              </a:defRPr>
            </a:lvl7pPr>
            <a:lvl8pPr marL="3606800" indent="-249238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Georgia" pitchFamily="-1" charset="0"/>
              <a:buChar char="»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itchFamily="-1" charset="0"/>
              </a:defRPr>
            </a:lvl8pPr>
            <a:lvl9pPr marL="4064000" indent="-249238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Georgia" pitchFamily="-1" charset="0"/>
              <a:buChar char="»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itchFamily="-1" charset="0"/>
              </a:defRPr>
            </a:lvl9pPr>
          </a:lstStyle>
          <a:p>
            <a:pPr marL="417307" indent="-369704"/>
            <a:r>
              <a:rPr lang="en-US" sz="2600" b="1" dirty="0" smtClean="0">
                <a:solidFill>
                  <a:srgbClr val="140041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Beneficiaries:</a:t>
            </a:r>
          </a:p>
          <a:p>
            <a:pPr marL="417307" indent="-369704"/>
            <a:r>
              <a:rPr lang="en-US" sz="2600" dirty="0" smtClean="0">
                <a:solidFill>
                  <a:srgbClr val="140041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fast-moving challengers</a:t>
            </a:r>
          </a:p>
          <a:p>
            <a:pPr marL="417307" indent="-369704"/>
            <a:r>
              <a:rPr lang="en-US" sz="1600" dirty="0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Efficient cost structure plus ability to differentiate</a:t>
            </a:r>
          </a:p>
          <a:p>
            <a:pPr marL="417307" indent="-369704"/>
            <a:r>
              <a:rPr lang="en-US" sz="1600" dirty="0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in software, hardware or both</a:t>
            </a:r>
          </a:p>
          <a:p>
            <a:pPr marL="417307" indent="-369704"/>
            <a:endParaRPr lang="en-US" sz="2600" dirty="0" smtClean="0">
              <a:solidFill>
                <a:srgbClr val="140041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  <a:p>
            <a:pPr marL="417307" indent="-369704"/>
            <a:endParaRPr lang="en-US" sz="2600" dirty="0" smtClean="0">
              <a:solidFill>
                <a:srgbClr val="140041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  <a:p>
            <a:pPr marL="417307" indent="-369704"/>
            <a:endParaRPr lang="en-US" sz="2600" dirty="0" smtClean="0">
              <a:solidFill>
                <a:srgbClr val="140041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  <a:p>
            <a:pPr marL="417307" indent="-369704"/>
            <a:r>
              <a:rPr lang="en-US" sz="2600" dirty="0" smtClean="0">
                <a:solidFill>
                  <a:srgbClr val="140041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low cost assemblers</a:t>
            </a:r>
          </a:p>
          <a:p>
            <a:pPr marL="417307" indent="-369704"/>
            <a:r>
              <a:rPr lang="en-US" sz="1600" dirty="0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Cost structure </a:t>
            </a:r>
            <a:r>
              <a:rPr lang="en-US" sz="1600" dirty="0" err="1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optimised</a:t>
            </a:r>
            <a:r>
              <a:rPr lang="en-US" sz="1600" dirty="0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 for razor-thin margins</a:t>
            </a:r>
          </a:p>
          <a:p>
            <a:pPr marL="417307" indent="-369704"/>
            <a:r>
              <a:rPr lang="en-US" sz="1600" dirty="0" smtClean="0">
                <a:solidFill>
                  <a:srgbClr val="4D4D4D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Android is a long-term opportunity for global reach</a:t>
            </a:r>
            <a:endParaRPr lang="en-US" sz="1600" dirty="0">
              <a:solidFill>
                <a:srgbClr val="4D4D4D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5822953" y="1917700"/>
            <a:ext cx="456192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6016">
              <a:spcBef>
                <a:spcPts val="438"/>
              </a:spcBef>
            </a:pPr>
            <a:r>
              <a:rPr lang="en-US" sz="2600" b="1" dirty="0" smtClean="0">
                <a:solidFill>
                  <a:srgbClr val="140041"/>
                </a:solidFill>
                <a:latin typeface="Georgia" charset="0"/>
                <a:sym typeface="Georgia" charset="0"/>
              </a:rPr>
              <a:t>Under pressure:</a:t>
            </a:r>
            <a:endParaRPr lang="en-US" sz="2600" b="1" dirty="0">
              <a:solidFill>
                <a:srgbClr val="140041"/>
              </a:solidFill>
              <a:latin typeface="Georgia" charset="0"/>
              <a:sym typeface="Georgia" charset="0"/>
            </a:endParaRPr>
          </a:p>
          <a:p>
            <a:pPr marL="46016">
              <a:spcBef>
                <a:spcPts val="438"/>
              </a:spcBef>
            </a:pPr>
            <a:r>
              <a:rPr lang="ja-JP" altLang="en-US" sz="2500" dirty="0">
                <a:solidFill>
                  <a:srgbClr val="140041"/>
                </a:solidFill>
                <a:latin typeface="Georgia" charset="0"/>
                <a:sym typeface="Georgia" charset="0"/>
              </a:rPr>
              <a:t>‘</a:t>
            </a:r>
            <a:r>
              <a:rPr lang="en-US" sz="2500" dirty="0">
                <a:solidFill>
                  <a:srgbClr val="140041"/>
                </a:solidFill>
                <a:latin typeface="Georgia" charset="0"/>
                <a:sym typeface="Georgia" charset="0"/>
              </a:rPr>
              <a:t>old guard</a:t>
            </a:r>
            <a:r>
              <a:rPr lang="ja-JP" altLang="en-US" sz="2500" dirty="0">
                <a:solidFill>
                  <a:srgbClr val="140041"/>
                </a:solidFill>
                <a:latin typeface="Georgia" charset="0"/>
                <a:sym typeface="Georgia" charset="0"/>
              </a:rPr>
              <a:t>’</a:t>
            </a:r>
            <a:r>
              <a:rPr lang="en-US" sz="2500" dirty="0">
                <a:solidFill>
                  <a:srgbClr val="140041"/>
                </a:solidFill>
                <a:latin typeface="Georgia" charset="0"/>
                <a:sym typeface="Georgia" charset="0"/>
              </a:rPr>
              <a:t> OEMs</a:t>
            </a:r>
          </a:p>
          <a:p>
            <a:pPr marL="46016">
              <a:lnSpc>
                <a:spcPct val="150000"/>
              </a:lnSpc>
              <a:spcBef>
                <a:spcPts val="438"/>
              </a:spcBef>
            </a:pPr>
            <a:r>
              <a:rPr lang="en-US" sz="16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Cost </a:t>
            </a:r>
            <a:r>
              <a:rPr lang="en-US" sz="1600" dirty="0">
                <a:solidFill>
                  <a:srgbClr val="4D4D4D"/>
                </a:solidFill>
                <a:latin typeface="Georgia" charset="0"/>
                <a:sym typeface="Georgia" charset="0"/>
              </a:rPr>
              <a:t>structure </a:t>
            </a:r>
            <a:r>
              <a:rPr lang="en-US" sz="16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requiring high</a:t>
            </a:r>
            <a:r>
              <a:rPr lang="en-US" sz="1600" dirty="0">
                <a:solidFill>
                  <a:srgbClr val="4D4D4D"/>
                </a:solidFill>
                <a:latin typeface="Georgia" charset="0"/>
                <a:sym typeface="Georgia" charset="0"/>
              </a:rPr>
              <a:t>-margins</a:t>
            </a:r>
          </a:p>
          <a:p>
            <a:pPr marL="46016">
              <a:spcBef>
                <a:spcPts val="438"/>
              </a:spcBef>
            </a:pPr>
            <a:r>
              <a:rPr lang="en-US" sz="1600" dirty="0" err="1" smtClean="0">
                <a:solidFill>
                  <a:srgbClr val="4D4D4D"/>
                </a:solidFill>
                <a:latin typeface="Georgia" charset="0"/>
                <a:sym typeface="Georgia" charset="0"/>
              </a:rPr>
              <a:t>Commoditising</a:t>
            </a:r>
            <a:r>
              <a:rPr lang="en-US" sz="16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 effect of Android makes high-margins unattainable for OEM without own ecosystem or meaningful differentiation</a:t>
            </a:r>
            <a:endParaRPr lang="en-US" sz="1600" dirty="0">
              <a:solidFill>
                <a:srgbClr val="4D4D4D"/>
              </a:solidFill>
              <a:latin typeface="Georgia" charset="0"/>
              <a:sym typeface="Georgia" charset="0"/>
            </a:endParaRPr>
          </a:p>
        </p:txBody>
      </p:sp>
      <p:pic>
        <p:nvPicPr>
          <p:cNvPr id="8" name="Picture 9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980" y="4357489"/>
            <a:ext cx="1558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53163" y="4443218"/>
            <a:ext cx="1349375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11"/>
          <p:cNvSpPr>
            <a:spLocks noChangeShapeType="1"/>
          </p:cNvSpPr>
          <p:nvPr/>
        </p:nvSpPr>
        <p:spPr bwMode="auto">
          <a:xfrm>
            <a:off x="558804" y="1803400"/>
            <a:ext cx="4068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>
            <a:off x="5829305" y="1803400"/>
            <a:ext cx="4068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13" name="Picture 7"/>
          <p:cNvPicPr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0575" y="6199193"/>
            <a:ext cx="838200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6105530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2247975" y="6661745"/>
            <a:ext cx="1047750" cy="396875"/>
            <a:chOff x="0" y="0"/>
            <a:chExt cx="992" cy="376"/>
          </a:xfrm>
        </p:grpSpPr>
        <p:sp>
          <p:nvSpPr>
            <p:cNvPr id="16" name="Rectangle 14"/>
            <p:cNvSpPr>
              <a:spLocks/>
            </p:cNvSpPr>
            <p:nvPr/>
          </p:nvSpPr>
          <p:spPr bwMode="auto">
            <a:xfrm>
              <a:off x="26" y="0"/>
              <a:ext cx="931" cy="3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/>
            </a:p>
          </p:txBody>
        </p:sp>
        <p:sp>
          <p:nvSpPr>
            <p:cNvPr id="17" name="Rectangle 15"/>
            <p:cNvSpPr>
              <a:spLocks/>
            </p:cNvSpPr>
            <p:nvPr/>
          </p:nvSpPr>
          <p:spPr bwMode="auto">
            <a:xfrm>
              <a:off x="0" y="88"/>
              <a:ext cx="9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4" bIns="0" anchor="ctr"/>
            <a:lstStyle/>
            <a:p>
              <a:pPr marL="36495"/>
              <a:r>
                <a:rPr lang="en-US" sz="1600" dirty="0">
                  <a:solidFill>
                    <a:schemeClr val="tx1"/>
                  </a:solidFill>
                  <a:latin typeface="Georgia" charset="0"/>
                  <a:sym typeface="Georgia" charset="0"/>
                </a:rPr>
                <a:t> No Name</a:t>
              </a:r>
            </a:p>
          </p:txBody>
        </p:sp>
      </p:grpSp>
      <p:pic>
        <p:nvPicPr>
          <p:cNvPr id="18" name="Picture 16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3715" y="6226175"/>
            <a:ext cx="8953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9" name="Picture 17"/>
          <p:cNvPicPr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6167" y="6085681"/>
            <a:ext cx="642937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1" name="Rectangle 19"/>
          <p:cNvSpPr>
            <a:spLocks/>
          </p:cNvSpPr>
          <p:nvPr/>
        </p:nvSpPr>
        <p:spPr bwMode="auto">
          <a:xfrm>
            <a:off x="8001003" y="6832604"/>
            <a:ext cx="2565401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6016">
              <a:spcBef>
                <a:spcPts val="438"/>
              </a:spcBef>
            </a:pPr>
            <a:r>
              <a:rPr lang="en-US" sz="1300">
                <a:solidFill>
                  <a:schemeClr val="tx1"/>
                </a:solidFill>
                <a:latin typeface="Georgia" charset="0"/>
                <a:sym typeface="Georgia" charset="0"/>
              </a:rPr>
              <a:t>source: VisionMobile</a:t>
            </a:r>
          </a:p>
        </p:txBody>
      </p:sp>
      <p:pic>
        <p:nvPicPr>
          <p:cNvPr id="22" name="Picture 22" descr="106276-htc-logo-536x357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7402" y="3684588"/>
            <a:ext cx="1133475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 descr="samsung-logo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3801" y="3792543"/>
            <a:ext cx="1597024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8495" y="5602312"/>
            <a:ext cx="2088661" cy="38264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 bwMode="auto">
          <a:xfrm rot="20240790">
            <a:off x="6618712" y="4868653"/>
            <a:ext cx="1049349" cy="44972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all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Black"/>
                <a:ea typeface="ヒラギノ角ゴ ProN W3" charset="-128"/>
                <a:cs typeface="Arial Black"/>
                <a:sym typeface="Arial" charset="0"/>
              </a:rPr>
              <a:t>Sold</a:t>
            </a:r>
            <a:endParaRPr kumimoji="0" lang="en-US" sz="1400" b="0" i="0" u="none" strike="noStrike" cap="all" normalizeH="0" baseline="0" dirty="0">
              <a:ln>
                <a:noFill/>
              </a:ln>
              <a:solidFill>
                <a:srgbClr val="FF0000"/>
              </a:solidFill>
              <a:effectLst/>
              <a:latin typeface="Arial Black"/>
              <a:ea typeface="ヒラギノ角ゴ ProN W3" charset="-128"/>
              <a:cs typeface="Arial Black"/>
              <a:sym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 rot="20240790">
            <a:off x="8394620" y="4798472"/>
            <a:ext cx="1049349" cy="44972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all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 Black"/>
                <a:ea typeface="ヒラギノ角ゴ ProN W3" charset="-128"/>
                <a:cs typeface="Arial Black"/>
                <a:sym typeface="Arial" charset="0"/>
              </a:rPr>
              <a:t>Restruc-tured</a:t>
            </a:r>
            <a:endParaRPr kumimoji="0" lang="en-US" sz="1100" b="0" i="0" u="none" strike="noStrike" cap="all" normalizeH="0" baseline="0" dirty="0">
              <a:ln>
                <a:noFill/>
              </a:ln>
              <a:solidFill>
                <a:srgbClr val="FF0000"/>
              </a:solidFill>
              <a:effectLst/>
              <a:latin typeface="Arial Black"/>
              <a:ea typeface="ヒラギノ角ゴ ProN W3" charset="-128"/>
              <a:cs typeface="Arial Black"/>
              <a:sym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 rot="20240790">
            <a:off x="8270769" y="5694351"/>
            <a:ext cx="1049349" cy="44972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all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Black"/>
                <a:ea typeface="ヒラギノ角ゴ ProN W3" charset="-128"/>
                <a:cs typeface="Arial Black"/>
                <a:sym typeface="Arial" charset="0"/>
              </a:rPr>
              <a:t>Turn-around?</a:t>
            </a:r>
            <a:endParaRPr kumimoji="0" lang="en-US" sz="1100" b="0" i="0" u="none" strike="noStrike" cap="all" normalizeH="0" baseline="0" dirty="0">
              <a:ln>
                <a:noFill/>
              </a:ln>
              <a:solidFill>
                <a:srgbClr val="FF0000"/>
              </a:solidFill>
              <a:effectLst/>
              <a:latin typeface="Arial Black"/>
              <a:ea typeface="ヒラギノ角ゴ ProN W3" charset="-128"/>
              <a:cs typeface="Arial Black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66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Profits are monopolized by companies </a:t>
            </a:r>
            <a:br>
              <a:rPr lang="en-US" sz="3600" dirty="0" smtClean="0"/>
            </a:br>
            <a:r>
              <a:rPr lang="en-US" sz="3600" dirty="0" smtClean="0"/>
              <a:t>with a tailored value-chain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66777" y="6911759"/>
            <a:ext cx="60760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Share of profits across top-8 handset vendors. Source: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Asymco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, VisionMobile estimates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0" y="1502502"/>
            <a:ext cx="9184620" cy="548335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rot="10800000" flipV="1">
            <a:off x="8762793" y="5755787"/>
            <a:ext cx="452552" cy="910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sp>
        <p:nvSpPr>
          <p:cNvPr id="14" name="Rectangle 27"/>
          <p:cNvSpPr>
            <a:spLocks/>
          </p:cNvSpPr>
          <p:nvPr/>
        </p:nvSpPr>
        <p:spPr bwMode="auto">
          <a:xfrm>
            <a:off x="9268897" y="1692868"/>
            <a:ext cx="1204729" cy="7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Commodity modular market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 flipV="1">
            <a:off x="8739554" y="4232808"/>
            <a:ext cx="452552" cy="910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rot="10800000" flipV="1">
            <a:off x="8702805" y="1791073"/>
            <a:ext cx="452552" cy="910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sp>
        <p:nvSpPr>
          <p:cNvPr id="19" name="Rectangle 27"/>
          <p:cNvSpPr>
            <a:spLocks/>
          </p:cNvSpPr>
          <p:nvPr/>
        </p:nvSpPr>
        <p:spPr bwMode="auto">
          <a:xfrm>
            <a:off x="9283318" y="3783191"/>
            <a:ext cx="1204729" cy="8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 anchor="ctr"/>
          <a:lstStyle/>
          <a:p>
            <a:pPr marL="38086"/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Integrated from cloud to silicon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20" name="Rectangle 27"/>
          <p:cNvSpPr>
            <a:spLocks/>
          </p:cNvSpPr>
          <p:nvPr/>
        </p:nvSpPr>
        <p:spPr bwMode="auto">
          <a:xfrm>
            <a:off x="9249209" y="5235626"/>
            <a:ext cx="1204729" cy="11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Integrated across handset BoM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pic>
        <p:nvPicPr>
          <p:cNvPr id="16" name="Picture 15" descr="128px-Appl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628" y="3708400"/>
            <a:ext cx="833509" cy="1022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700" y="5653277"/>
            <a:ext cx="1473200" cy="49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9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Tailored value chain leads to hyper growth</a:t>
            </a:r>
            <a:br>
              <a:rPr lang="en-US" sz="3200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Healthy profits allows to invest more in innovation, product development and marketing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2135176" y="1503449"/>
            <a:ext cx="6811230" cy="5870139"/>
            <a:chOff x="1536699" y="1884400"/>
            <a:chExt cx="6301457" cy="5430800"/>
          </a:xfrm>
        </p:grpSpPr>
        <p:pic>
          <p:nvPicPr>
            <p:cNvPr id="6" name="Picture 5" descr="Asymco - Apple and Samsung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439" b="-1"/>
            <a:stretch/>
          </p:blipFill>
          <p:spPr>
            <a:xfrm>
              <a:off x="1536699" y="2116503"/>
              <a:ext cx="6301457" cy="5198697"/>
            </a:xfrm>
            <a:prstGeom prst="rect">
              <a:avLst/>
            </a:prstGeom>
          </p:spPr>
        </p:pic>
        <p:sp>
          <p:nvSpPr>
            <p:cNvPr id="8" name="Rectangle 27"/>
            <p:cNvSpPr>
              <a:spLocks/>
            </p:cNvSpPr>
            <p:nvPr/>
          </p:nvSpPr>
          <p:spPr bwMode="auto">
            <a:xfrm>
              <a:off x="6355151" y="1884400"/>
              <a:ext cx="1204729" cy="294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lIns="0" tIns="0" rIns="40610" bIns="0" anchor="ctr"/>
            <a:lstStyle/>
            <a:p>
              <a:pPr marL="38086" algn="ctr"/>
              <a:r>
                <a:rPr lang="en-US" sz="1200" dirty="0" smtClean="0">
                  <a:solidFill>
                    <a:schemeClr val="bg1">
                      <a:lumMod val="50000"/>
                    </a:schemeClr>
                  </a:solidFill>
                  <a:latin typeface="Georgia" charset="0"/>
                  <a:sym typeface="Georgia" charset="0"/>
                </a:rPr>
                <a:t>Estimates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  <a:latin typeface="Georgia" charset="0"/>
                <a:sym typeface="Georgia" charset="0"/>
              </a:endParaRPr>
            </a:p>
          </p:txBody>
        </p:sp>
      </p:grpSp>
      <p:sp>
        <p:nvSpPr>
          <p:cNvPr id="7" name="Rectangle 27"/>
          <p:cNvSpPr>
            <a:spLocks/>
          </p:cNvSpPr>
          <p:nvPr/>
        </p:nvSpPr>
        <p:spPr bwMode="auto">
          <a:xfrm>
            <a:off x="9268897" y="2652158"/>
            <a:ext cx="1204729" cy="7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2 players dominate smartphone shipments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rot="10800000" flipV="1">
            <a:off x="8658490" y="5921698"/>
            <a:ext cx="452552" cy="910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 rot="10800000" flipV="1">
            <a:off x="8702805" y="2804407"/>
            <a:ext cx="452552" cy="9102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oval" w="lg" len="lg"/>
          </a:ln>
          <a:effectLst/>
        </p:spPr>
      </p:cxnSp>
      <p:sp>
        <p:nvSpPr>
          <p:cNvPr id="11" name="Rectangle 27"/>
          <p:cNvSpPr>
            <a:spLocks/>
          </p:cNvSpPr>
          <p:nvPr/>
        </p:nvSpPr>
        <p:spPr bwMode="auto">
          <a:xfrm>
            <a:off x="9202254" y="5472081"/>
            <a:ext cx="1486384" cy="8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 anchor="ctr"/>
          <a:lstStyle/>
          <a:p>
            <a:pPr marL="38086"/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10 OEMs with more than 2% market share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43051" y="6790752"/>
            <a:ext cx="16305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Asymco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6797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mp:transition xmlns:mp="http://schemas.microsoft.com/office/mac/powerpoint/2008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" y="7197727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2967" indent="-3745599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69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39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09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789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FDBF0731-7936-014A-91CA-D4EA5FB25E47}" type="slidenum">
              <a:rPr lang="he-IL" sz="1400">
                <a:cs typeface="Arial" charset="0"/>
              </a:rPr>
              <a:pPr/>
              <a:t>14</a:t>
            </a:fld>
            <a:endParaRPr lang="en-US" sz="1400">
              <a:cs typeface="Arial" charset="0"/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3217" y="283411"/>
            <a:ext cx="10385425" cy="1018177"/>
          </a:xfrm>
        </p:spPr>
        <p:txBody>
          <a:bodyPr lIns="99440" tIns="49720" rIns="99440" bIns="49720"/>
          <a:lstStyle/>
          <a:p>
            <a:pPr marL="39668" indent="-39668" defTabSz="913947" eaLnBrk="1" hangingPunct="1">
              <a:lnSpc>
                <a:spcPct val="120000"/>
              </a:lnSpc>
            </a:pPr>
            <a: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  <a:t>Modular value chain leads to a disadvantage</a:t>
            </a:r>
            <a:r>
              <a:rPr lang="en-US" sz="3900" dirty="0" smtClean="0"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3900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1900" dirty="0" smtClean="0">
                <a:solidFill>
                  <a:srgbClr val="5F5F5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OEMs with closed or tight integration are at a competitive advantage</a:t>
            </a:r>
            <a:endParaRPr lang="en-US" sz="1900" dirty="0">
              <a:solidFill>
                <a:srgbClr val="5F5F5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graphicFrame>
        <p:nvGraphicFramePr>
          <p:cNvPr id="482349" name="Group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58498"/>
              </p:ext>
            </p:extLst>
          </p:nvPr>
        </p:nvGraphicFramePr>
        <p:xfrm>
          <a:off x="622302" y="1686225"/>
          <a:ext cx="9677397" cy="4328338"/>
        </p:xfrm>
        <a:graphic>
          <a:graphicData uri="http://schemas.openxmlformats.org/drawingml/2006/table">
            <a:tbl>
              <a:tblPr/>
              <a:tblGrid>
                <a:gridCol w="2670022"/>
                <a:gridCol w="1750619"/>
                <a:gridCol w="1752252"/>
                <a:gridCol w="1752252"/>
                <a:gridCol w="1752252"/>
              </a:tblGrid>
              <a:tr h="866010"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010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Core business</a:t>
                      </a:r>
                    </a:p>
                  </a:txBody>
                  <a:tcPr marL="0" marR="89319" marT="0" marB="4762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Device sales</a:t>
                      </a: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Device sales</a:t>
                      </a: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Device sales</a:t>
                      </a: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Device sales</a:t>
                      </a:r>
                      <a:endParaRPr kumimoji="0" 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4298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Software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Closed</a:t>
                      </a:r>
                      <a:endParaRPr lang="en-US" dirty="0"/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Modular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80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Modular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Modular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010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Hardware</a:t>
                      </a:r>
                      <a:b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</a:b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(processors, memory, displays)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Semi-closed</a:t>
                      </a:r>
                      <a:endParaRPr lang="en-US" dirty="0"/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Semi-closed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Modular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Modular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6010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Handset design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Closed</a:t>
                      </a:r>
                      <a:endParaRPr lang="en-US" dirty="0"/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Closed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FF99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Closed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Closed</a:t>
                      </a:r>
                      <a:endParaRPr kumimoji="0" lang="en-US" sz="1700" b="1" i="0" u="none" strike="noStrike" cap="none" normalizeH="0" baseline="0" dirty="0">
                        <a:ln>
                          <a:noFill/>
                        </a:ln>
                        <a:solidFill>
                          <a:srgbClr val="009900"/>
                        </a:solidFill>
                        <a:effectLst/>
                        <a:latin typeface="Georgia" charset="0"/>
                        <a:ea typeface="ＭＳ Ｐゴシック" charset="0"/>
                        <a:cs typeface="ＭＳ Ｐゴシック" charset="0"/>
                        <a:sym typeface="Georgia" charset="0"/>
                      </a:endParaRPr>
                    </a:p>
                  </a:txBody>
                  <a:tcPr marL="0" marR="89319" marT="0" marB="47628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6754" y="1868633"/>
            <a:ext cx="1268704" cy="2780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9488" y="1889794"/>
            <a:ext cx="1398779" cy="235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0207" y="1874598"/>
            <a:ext cx="1497721" cy="266085"/>
          </a:xfrm>
          <a:prstGeom prst="rect">
            <a:avLst/>
          </a:prstGeom>
        </p:spPr>
      </p:pic>
      <p:pic>
        <p:nvPicPr>
          <p:cNvPr id="14" name="Picture 41" descr="silver-apple-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2963" y="1551042"/>
            <a:ext cx="581025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Isosceles Triangle 9"/>
          <p:cNvSpPr/>
          <p:nvPr/>
        </p:nvSpPr>
        <p:spPr bwMode="auto">
          <a:xfrm rot="10800000">
            <a:off x="6835589" y="6065905"/>
            <a:ext cx="3464109" cy="198417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28" name="Isosceles Triangle 27"/>
          <p:cNvSpPr/>
          <p:nvPr/>
        </p:nvSpPr>
        <p:spPr bwMode="auto">
          <a:xfrm rot="10800000">
            <a:off x="3307258" y="6065908"/>
            <a:ext cx="3464109" cy="198417"/>
          </a:xfrm>
          <a:prstGeom prst="triangle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63981" y="6335658"/>
            <a:ext cx="232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j-lt"/>
              </a:rPr>
              <a:t>Competitive advantage due to tailored value-chain</a:t>
            </a:r>
            <a:endParaRPr lang="en-US" sz="18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60264" y="6335658"/>
            <a:ext cx="2329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+mj-lt"/>
              </a:rPr>
              <a:t>Commoditization pressure due to modular value-chain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489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Innovate, follow </a:t>
            </a:r>
            <a:r>
              <a:rPr lang="en-US" dirty="0"/>
              <a:t>or assemble</a:t>
            </a:r>
            <a:br>
              <a:rPr lang="en-US" dirty="0"/>
            </a:br>
            <a:r>
              <a:rPr lang="en-US" sz="2400" dirty="0">
                <a:solidFill>
                  <a:srgbClr val="595959"/>
                </a:solidFill>
              </a:rPr>
              <a:t>The </a:t>
            </a:r>
            <a:r>
              <a:rPr lang="en-US" sz="2400" dirty="0" smtClean="0">
                <a:solidFill>
                  <a:srgbClr val="595959"/>
                </a:solidFill>
              </a:rPr>
              <a:t>ladder </a:t>
            </a:r>
            <a:r>
              <a:rPr lang="en-US" sz="2400" dirty="0">
                <a:solidFill>
                  <a:srgbClr val="595959"/>
                </a:solidFill>
              </a:rPr>
              <a:t>for OEMs in the post-Android </a:t>
            </a:r>
            <a:r>
              <a:rPr lang="en-US" sz="2400" dirty="0" smtClean="0">
                <a:solidFill>
                  <a:srgbClr val="595959"/>
                </a:solidFill>
              </a:rPr>
              <a:t>era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1</a:t>
            </a:r>
            <a:r>
              <a:rPr lang="en-US" dirty="0"/>
              <a:t>. Innovators: Unique product experiences at premium price</a:t>
            </a:r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chemeClr val="bg2">
                    <a:lumMod val="65000"/>
                    <a:lumOff val="35000"/>
                  </a:schemeClr>
                </a:solidFill>
              </a:rPr>
              <a:t>Companies that can masterfully integrate hardware + software + services + ecosystems into unique product experiences - from phones and tablets to TVs. </a:t>
            </a:r>
          </a:p>
          <a:p>
            <a:pPr>
              <a:lnSpc>
                <a:spcPct val="140000"/>
              </a:lnSpc>
            </a:pPr>
            <a:r>
              <a:rPr lang="en-US" dirty="0"/>
              <a:t>2. Fast followers: Differentiated product </a:t>
            </a:r>
            <a:r>
              <a:rPr lang="en-US" dirty="0" smtClean="0"/>
              <a:t>experiences</a:t>
            </a:r>
            <a:endParaRPr lang="en-US" dirty="0"/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95959"/>
                </a:solidFill>
              </a:rPr>
              <a:t>Propelled by Android growth - Build strong brand and differentiation on top of Android ecosystem. </a:t>
            </a:r>
          </a:p>
          <a:p>
            <a:pPr>
              <a:lnSpc>
                <a:spcPct val="140000"/>
              </a:lnSpc>
            </a:pPr>
            <a:r>
              <a:rPr lang="en-US" dirty="0"/>
              <a:t>3. Assemblers: Me-too products competing on price</a:t>
            </a:r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95959"/>
                </a:solidFill>
              </a:rPr>
              <a:t>10s of assemblers use Android to deliver ready-to-market smartphones with complete service and apps ecosystem competing head-to-head with major OEMs.</a:t>
            </a:r>
          </a:p>
          <a:p>
            <a:pPr>
              <a:lnSpc>
                <a:spcPct val="140000"/>
              </a:lnSpc>
            </a:pPr>
            <a:r>
              <a:rPr lang="en-US" dirty="0"/>
              <a:t>4. Mass producers of feature phones: catering to developing markets</a:t>
            </a:r>
          </a:p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595959"/>
                </a:solidFill>
              </a:rPr>
              <a:t>Rely on huge economies of scale to break even at $50, but make up</a:t>
            </a:r>
            <a:r>
              <a:rPr lang="en-US" sz="1600" dirty="0" smtClean="0">
                <a:solidFill>
                  <a:srgbClr val="595959"/>
                </a:solidFill>
              </a:rPr>
              <a:t> nearly 60</a:t>
            </a:r>
            <a:r>
              <a:rPr lang="en-US" sz="1600" dirty="0">
                <a:solidFill>
                  <a:srgbClr val="595959"/>
                </a:solidFill>
              </a:rPr>
              <a:t>% of unit sales in the mobile handset market. 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4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0190">
            <a:off x="9827170" y="1843023"/>
            <a:ext cx="406400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556357">
            <a:off x="9002974" y="3295537"/>
            <a:ext cx="660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6" name="Picture 12"/>
          <p:cNvPicPr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8615" y="420508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02812" y="5531966"/>
            <a:ext cx="8540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8" name="Picture 22" descr="106276-htc-logo-536x357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592791" y="3219346"/>
            <a:ext cx="864096" cy="333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535" y="4252206"/>
            <a:ext cx="624603" cy="210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9630226" y="4159052"/>
            <a:ext cx="898669" cy="396875"/>
            <a:chOff x="0" y="0"/>
            <a:chExt cx="992" cy="376"/>
          </a:xfrm>
        </p:grpSpPr>
        <p:sp>
          <p:nvSpPr>
            <p:cNvPr id="11" name="Rectangle 14"/>
            <p:cNvSpPr>
              <a:spLocks/>
            </p:cNvSpPr>
            <p:nvPr/>
          </p:nvSpPr>
          <p:spPr bwMode="auto">
            <a:xfrm>
              <a:off x="26" y="0"/>
              <a:ext cx="931" cy="3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/>
              <a:endParaRPr lang="en-US" sz="1400"/>
            </a:p>
          </p:txBody>
        </p:sp>
        <p:sp>
          <p:nvSpPr>
            <p:cNvPr id="12" name="Rectangle 15"/>
            <p:cNvSpPr>
              <a:spLocks/>
            </p:cNvSpPr>
            <p:nvPr/>
          </p:nvSpPr>
          <p:spPr bwMode="auto">
            <a:xfrm>
              <a:off x="0" y="88"/>
              <a:ext cx="992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4" bIns="0" anchor="ctr"/>
            <a:lstStyle/>
            <a:p>
              <a:pPr marL="36495" algn="ctr"/>
              <a:r>
                <a:rPr lang="en-US" sz="1400">
                  <a:solidFill>
                    <a:schemeClr val="tx1"/>
                  </a:solidFill>
                  <a:latin typeface="Georgia" charset="0"/>
                  <a:sym typeface="Georgia" charset="0"/>
                </a:rPr>
                <a:t> No Name</a:t>
              </a:r>
            </a:p>
          </p:txBody>
        </p:sp>
      </p:grpSp>
      <p:pic>
        <p:nvPicPr>
          <p:cNvPr id="13" name="Picture 16"/>
          <p:cNvPicPr>
            <a:picLocks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40663" y="4258670"/>
            <a:ext cx="648072" cy="19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" name="Picture 17"/>
          <p:cNvPicPr>
            <a:picLocks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0743" y="4155628"/>
            <a:ext cx="426913" cy="403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1816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apezoid 30"/>
          <p:cNvSpPr/>
          <p:nvPr/>
        </p:nvSpPr>
        <p:spPr bwMode="auto">
          <a:xfrm>
            <a:off x="2562546" y="5121273"/>
            <a:ext cx="5378023" cy="1421455"/>
          </a:xfrm>
          <a:prstGeom prst="trapezoid">
            <a:avLst>
              <a:gd name="adj" fmla="val 6944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0"/>
            <a:ext cx="10153650" cy="1492250"/>
          </a:xfrm>
        </p:spPr>
        <p:txBody>
          <a:bodyPr/>
          <a:lstStyle/>
          <a:p>
            <a:r>
              <a:rPr lang="en-US" dirty="0" smtClean="0"/>
              <a:t>DELL-</a:t>
            </a:r>
            <a:r>
              <a:rPr lang="en-US" dirty="0" err="1" smtClean="0"/>
              <a:t>ification</a:t>
            </a:r>
            <a:r>
              <a:rPr lang="en-US" dirty="0" smtClean="0"/>
              <a:t> and the new roles of OEMs</a:t>
            </a:r>
            <a:r>
              <a:rPr lang="en-US" sz="2200" dirty="0" smtClean="0"/>
              <a:t> </a:t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The pyramid structure of OEMs in 2012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3"/>
          <p:cNvSpPr>
            <a:spLocks/>
          </p:cNvSpPr>
          <p:nvPr/>
        </p:nvSpPr>
        <p:spPr bwMode="auto">
          <a:xfrm>
            <a:off x="8389910" y="2951747"/>
            <a:ext cx="236191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400" dirty="0">
                <a:solidFill>
                  <a:srgbClr val="001F67"/>
                </a:solidFill>
                <a:latin typeface="Verdana" charset="0"/>
                <a:sym typeface="Verdana" charset="0"/>
              </a:rPr>
              <a:t>Innovators</a:t>
            </a:r>
          </a:p>
          <a:p>
            <a:pPr marL="38086"/>
            <a:r>
              <a:rPr lang="en-US" sz="1300" dirty="0">
                <a:solidFill>
                  <a:srgbClr val="808080"/>
                </a:solidFill>
                <a:latin typeface="Verdana" charset="0"/>
                <a:sym typeface="Verdana" charset="0"/>
              </a:rPr>
              <a:t>Role model</a:t>
            </a:r>
            <a:r>
              <a:rPr lang="en-US" sz="1300" dirty="0" smtClean="0">
                <a:solidFill>
                  <a:srgbClr val="808080"/>
                </a:solidFill>
                <a:latin typeface="Verdana" charset="0"/>
                <a:sym typeface="Verdana" charset="0"/>
              </a:rPr>
              <a:t>:</a:t>
            </a:r>
            <a:endParaRPr lang="en-US" sz="1300" dirty="0">
              <a:solidFill>
                <a:srgbClr val="808080"/>
              </a:solidFill>
              <a:latin typeface="Verdana" charset="0"/>
              <a:sym typeface="Verdana" charset="0"/>
            </a:endParaRPr>
          </a:p>
        </p:txBody>
      </p:sp>
      <p:sp>
        <p:nvSpPr>
          <p:cNvPr id="4" name="Rectangle 4"/>
          <p:cNvSpPr>
            <a:spLocks/>
          </p:cNvSpPr>
          <p:nvPr/>
        </p:nvSpPr>
        <p:spPr bwMode="auto">
          <a:xfrm>
            <a:off x="8389910" y="3789099"/>
            <a:ext cx="236191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>
                <a:solidFill>
                  <a:srgbClr val="001F67"/>
                </a:solidFill>
                <a:latin typeface="Verdana" charset="0"/>
                <a:sym typeface="Verdana" charset="0"/>
              </a:rPr>
              <a:t>Fast followers</a:t>
            </a:r>
          </a:p>
          <a:p>
            <a:pPr marL="38086"/>
            <a:r>
              <a:rPr lang="en-US" sz="1300" dirty="0">
                <a:solidFill>
                  <a:srgbClr val="808080"/>
                </a:solidFill>
                <a:latin typeface="Verdana" charset="0"/>
                <a:sym typeface="Verdana" charset="0"/>
              </a:rPr>
              <a:t>Role model</a:t>
            </a:r>
            <a:r>
              <a:rPr lang="en-US" sz="1300" dirty="0" smtClean="0">
                <a:solidFill>
                  <a:srgbClr val="808080"/>
                </a:solidFill>
                <a:latin typeface="Verdana" charset="0"/>
                <a:sym typeface="Verdana" charset="0"/>
              </a:rPr>
              <a:t>:</a:t>
            </a:r>
            <a:endParaRPr lang="en-US" sz="1300" dirty="0">
              <a:solidFill>
                <a:srgbClr val="808080"/>
              </a:solidFill>
              <a:latin typeface="Verdana" charset="0"/>
              <a:sym typeface="Verdana" charset="0"/>
            </a:endParaRPr>
          </a:p>
        </p:txBody>
      </p:sp>
      <p:sp>
        <p:nvSpPr>
          <p:cNvPr id="5" name="Rectangle 5"/>
          <p:cNvSpPr>
            <a:spLocks/>
          </p:cNvSpPr>
          <p:nvPr/>
        </p:nvSpPr>
        <p:spPr bwMode="auto">
          <a:xfrm>
            <a:off x="8389910" y="5482977"/>
            <a:ext cx="236191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 smtClean="0">
                <a:solidFill>
                  <a:srgbClr val="001F67"/>
                </a:solidFill>
                <a:latin typeface="Verdana" charset="0"/>
                <a:sym typeface="Verdana" charset="0"/>
              </a:rPr>
              <a:t>Feature phones</a:t>
            </a:r>
            <a:endParaRPr lang="en-US" sz="1600" dirty="0">
              <a:solidFill>
                <a:srgbClr val="001F67"/>
              </a:solidFill>
              <a:latin typeface="Verdana" charset="0"/>
              <a:sym typeface="Verdana" charset="0"/>
            </a:endParaRPr>
          </a:p>
          <a:p>
            <a:pPr marL="38086"/>
            <a:r>
              <a:rPr lang="en-US" sz="1300" dirty="0">
                <a:solidFill>
                  <a:srgbClr val="808080"/>
                </a:solidFill>
                <a:latin typeface="Verdana" charset="0"/>
                <a:sym typeface="Verdana" charset="0"/>
              </a:rPr>
              <a:t>Role model</a:t>
            </a:r>
            <a:r>
              <a:rPr lang="en-US" sz="1300" dirty="0" smtClean="0">
                <a:solidFill>
                  <a:srgbClr val="808080"/>
                </a:solidFill>
                <a:latin typeface="Verdana" charset="0"/>
                <a:sym typeface="Verdana" charset="0"/>
              </a:rPr>
              <a:t>:</a:t>
            </a:r>
            <a:endParaRPr lang="en-US" sz="1300" dirty="0">
              <a:solidFill>
                <a:srgbClr val="808080"/>
              </a:solidFill>
              <a:latin typeface="Verdana" charset="0"/>
              <a:sym typeface="Verdana" charset="0"/>
            </a:endParaRPr>
          </a:p>
        </p:txBody>
      </p:sp>
      <p:sp>
        <p:nvSpPr>
          <p:cNvPr id="6" name="Rectangle 6"/>
          <p:cNvSpPr>
            <a:spLocks/>
          </p:cNvSpPr>
          <p:nvPr/>
        </p:nvSpPr>
        <p:spPr bwMode="auto">
          <a:xfrm>
            <a:off x="8389910" y="4501753"/>
            <a:ext cx="236191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600" dirty="0">
                <a:solidFill>
                  <a:srgbClr val="001F67"/>
                </a:solidFill>
                <a:latin typeface="Verdana" charset="0"/>
                <a:sym typeface="Verdana" charset="0"/>
              </a:rPr>
              <a:t>Assemblers</a:t>
            </a:r>
          </a:p>
          <a:p>
            <a:pPr marL="38086"/>
            <a:r>
              <a:rPr lang="en-US" sz="1300" dirty="0">
                <a:solidFill>
                  <a:srgbClr val="808080"/>
                </a:solidFill>
                <a:latin typeface="Verdana" charset="0"/>
                <a:sym typeface="Verdana" charset="0"/>
              </a:rPr>
              <a:t>Role model</a:t>
            </a:r>
            <a:r>
              <a:rPr lang="en-US" sz="1300" dirty="0" smtClean="0">
                <a:solidFill>
                  <a:srgbClr val="808080"/>
                </a:solidFill>
                <a:latin typeface="Verdana" charset="0"/>
                <a:sym typeface="Verdana" charset="0"/>
              </a:rPr>
              <a:t>:</a:t>
            </a:r>
            <a:endParaRPr lang="en-US" sz="1300" dirty="0">
              <a:solidFill>
                <a:srgbClr val="808080"/>
              </a:solidFill>
              <a:latin typeface="Verdana" charset="0"/>
              <a:sym typeface="Verdana" charset="0"/>
            </a:endParaRPr>
          </a:p>
        </p:txBody>
      </p:sp>
      <p:sp>
        <p:nvSpPr>
          <p:cNvPr id="7" name="AutoShape 8"/>
          <p:cNvSpPr>
            <a:spLocks/>
          </p:cNvSpPr>
          <p:nvPr/>
        </p:nvSpPr>
        <p:spPr bwMode="auto">
          <a:xfrm>
            <a:off x="2468482" y="2401410"/>
            <a:ext cx="5613401" cy="4229100"/>
          </a:xfrm>
          <a:prstGeom prst="triangle">
            <a:avLst>
              <a:gd name="adj" fmla="val 50000"/>
            </a:avLst>
          </a:prstGeom>
          <a:noFill/>
          <a:ln w="1778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4459204" y="3728338"/>
            <a:ext cx="1531938" cy="1587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V="1">
            <a:off x="3472111" y="5149577"/>
            <a:ext cx="3600400" cy="0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Rectangle 12"/>
          <p:cNvSpPr>
            <a:spLocks/>
          </p:cNvSpPr>
          <p:nvPr/>
        </p:nvSpPr>
        <p:spPr bwMode="auto">
          <a:xfrm rot="18240000">
            <a:off x="2455956" y="4006823"/>
            <a:ext cx="26781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0151"/>
            <a:r>
              <a:rPr lang="en-US" b="1" dirty="0" smtClean="0">
                <a:solidFill>
                  <a:srgbClr val="676767"/>
                </a:solidFill>
                <a:latin typeface="Georgia" charset="0"/>
                <a:sym typeface="Georgia" charset="0"/>
              </a:rPr>
              <a:t>1.7</a:t>
            </a:r>
            <a:r>
              <a:rPr lang="en-US" sz="2200" b="1" dirty="0" smtClean="0">
                <a:solidFill>
                  <a:srgbClr val="676767"/>
                </a:solidFill>
                <a:latin typeface="Georgia" charset="0"/>
                <a:sym typeface="Georgia" charset="0"/>
              </a:rPr>
              <a:t>B devices</a:t>
            </a:r>
            <a:endParaRPr lang="en-US" sz="2200" b="1" dirty="0">
              <a:solidFill>
                <a:srgbClr val="676767"/>
              </a:solidFill>
              <a:latin typeface="Georgia" charset="0"/>
              <a:sym typeface="Georgia" charset="0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3854368" y="4512380"/>
            <a:ext cx="2855912" cy="1588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AutoShape 26"/>
          <p:cNvSpPr>
            <a:spLocks/>
          </p:cNvSpPr>
          <p:nvPr/>
        </p:nvSpPr>
        <p:spPr bwMode="auto">
          <a:xfrm rot="10800000">
            <a:off x="383110" y="2237844"/>
            <a:ext cx="1304924" cy="981075"/>
          </a:xfrm>
          <a:prstGeom prst="triangle">
            <a:avLst>
              <a:gd name="adj" fmla="val 50000"/>
            </a:avLst>
          </a:prstGeom>
          <a:noFill/>
          <a:ln w="1778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lIns="0" tIns="0" rIns="0" bIns="0"/>
          <a:lstStyle/>
          <a:p>
            <a:endParaRPr lang="en-US"/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94198" y="1807629"/>
            <a:ext cx="17526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400" dirty="0">
                <a:solidFill>
                  <a:schemeClr val="tx1"/>
                </a:solidFill>
                <a:latin typeface="Georgia" charset="0"/>
                <a:sym typeface="Georgia" charset="0"/>
              </a:rPr>
              <a:t>Profit pyramid</a:t>
            </a:r>
          </a:p>
        </p:txBody>
      </p:sp>
      <p:sp>
        <p:nvSpPr>
          <p:cNvPr id="27" name="Rectangle 28"/>
          <p:cNvSpPr>
            <a:spLocks/>
          </p:cNvSpPr>
          <p:nvPr/>
        </p:nvSpPr>
        <p:spPr bwMode="auto">
          <a:xfrm>
            <a:off x="4590969" y="1904523"/>
            <a:ext cx="202088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400">
                <a:solidFill>
                  <a:schemeClr val="tx1"/>
                </a:solidFill>
                <a:latin typeface="Georgia" charset="0"/>
                <a:sym typeface="Georgia" charset="0"/>
              </a:rPr>
              <a:t>Revenue pyramid</a:t>
            </a:r>
          </a:p>
        </p:txBody>
      </p:sp>
      <p:pic>
        <p:nvPicPr>
          <p:cNvPr id="28" name="Picture 2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5856" y="4008190"/>
            <a:ext cx="81756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9" name="Picture 30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7599" y="3019963"/>
            <a:ext cx="330908" cy="43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" name="Picture 3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83725" y="5747990"/>
            <a:ext cx="852487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8" name="Rectangle 15"/>
          <p:cNvSpPr>
            <a:spLocks/>
          </p:cNvSpPr>
          <p:nvPr/>
        </p:nvSpPr>
        <p:spPr bwMode="auto">
          <a:xfrm>
            <a:off x="4250329" y="4653435"/>
            <a:ext cx="2041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compete on price only</a:t>
            </a:r>
            <a:endParaRPr lang="en-US" sz="1600" dirty="0">
              <a:solidFill>
                <a:schemeClr val="accent2"/>
              </a:solidFill>
              <a:latin typeface="+mj-lt"/>
              <a:sym typeface="Verdana" charset="0"/>
            </a:endParaRPr>
          </a:p>
        </p:txBody>
      </p:sp>
      <p:sp>
        <p:nvSpPr>
          <p:cNvPr id="39" name="Rectangle 15"/>
          <p:cNvSpPr>
            <a:spLocks/>
          </p:cNvSpPr>
          <p:nvPr/>
        </p:nvSpPr>
        <p:spPr bwMode="auto">
          <a:xfrm>
            <a:off x="4594524" y="3810517"/>
            <a:ext cx="13531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>
                <a:solidFill>
                  <a:schemeClr val="accent2"/>
                </a:solidFill>
                <a:latin typeface="+mj-lt"/>
                <a:sym typeface="Verdana" charset="0"/>
              </a:rPr>
              <a:t>m</a:t>
            </a:r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eaningful</a:t>
            </a:r>
            <a:b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differentiation</a:t>
            </a:r>
            <a:endParaRPr lang="en-US" sz="1600" dirty="0">
              <a:solidFill>
                <a:schemeClr val="accent2"/>
              </a:solidFill>
              <a:latin typeface="+mj-lt"/>
              <a:sym typeface="Verdana" charset="0"/>
            </a:endParaRPr>
          </a:p>
        </p:txBody>
      </p:sp>
      <p:sp>
        <p:nvSpPr>
          <p:cNvPr id="40" name="Rectangle 15"/>
          <p:cNvSpPr>
            <a:spLocks/>
          </p:cNvSpPr>
          <p:nvPr/>
        </p:nvSpPr>
        <p:spPr bwMode="auto">
          <a:xfrm>
            <a:off x="4718206" y="3067378"/>
            <a:ext cx="11058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unique</a:t>
            </a:r>
            <a:b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experiences</a:t>
            </a:r>
            <a:endParaRPr lang="en-US" sz="1600" dirty="0">
              <a:solidFill>
                <a:schemeClr val="accent2"/>
              </a:solidFill>
              <a:latin typeface="+mj-lt"/>
              <a:sym typeface="Verdana" charset="0"/>
            </a:endParaRPr>
          </a:p>
        </p:txBody>
      </p:sp>
      <p:sp>
        <p:nvSpPr>
          <p:cNvPr id="34" name="Rectangle 11"/>
          <p:cNvSpPr>
            <a:spLocks/>
          </p:cNvSpPr>
          <p:nvPr/>
        </p:nvSpPr>
        <p:spPr bwMode="auto">
          <a:xfrm>
            <a:off x="2411890" y="3143010"/>
            <a:ext cx="16417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exceptional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35" name="Rectangle 14"/>
          <p:cNvSpPr>
            <a:spLocks/>
          </p:cNvSpPr>
          <p:nvPr/>
        </p:nvSpPr>
        <p:spPr bwMode="auto">
          <a:xfrm>
            <a:off x="2131902" y="3922405"/>
            <a:ext cx="148466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attractive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41" name="Rectangle 15"/>
          <p:cNvSpPr>
            <a:spLocks/>
          </p:cNvSpPr>
          <p:nvPr/>
        </p:nvSpPr>
        <p:spPr bwMode="auto">
          <a:xfrm>
            <a:off x="2033072" y="4576318"/>
            <a:ext cx="101469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low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42" name="Rectangle 16"/>
          <p:cNvSpPr>
            <a:spLocks/>
          </p:cNvSpPr>
          <p:nvPr/>
        </p:nvSpPr>
        <p:spPr bwMode="auto">
          <a:xfrm>
            <a:off x="1365546" y="5608534"/>
            <a:ext cx="101469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low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 flipH="1">
            <a:off x="6251348" y="3158622"/>
            <a:ext cx="2086326" cy="10162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 flipV="1">
            <a:off x="6712471" y="3997449"/>
            <a:ext cx="1656184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7144518" y="4717529"/>
            <a:ext cx="1152128" cy="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Line 25"/>
          <p:cNvSpPr>
            <a:spLocks noChangeShapeType="1"/>
          </p:cNvSpPr>
          <p:nvPr/>
        </p:nvSpPr>
        <p:spPr bwMode="auto">
          <a:xfrm flipH="1">
            <a:off x="7864598" y="5723673"/>
            <a:ext cx="417757" cy="196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" name="Picture 7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4932" y="4772636"/>
            <a:ext cx="639712" cy="14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ectangle 15"/>
          <p:cNvSpPr>
            <a:spLocks/>
          </p:cNvSpPr>
          <p:nvPr/>
        </p:nvSpPr>
        <p:spPr bwMode="auto">
          <a:xfrm>
            <a:off x="4250329" y="5643773"/>
            <a:ext cx="20415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nearly 60% of sales</a:t>
            </a:r>
            <a:b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2"/>
                </a:solidFill>
                <a:latin typeface="+mj-lt"/>
                <a:sym typeface="Verdana" charset="0"/>
              </a:rPr>
              <a:t>compete on price only</a:t>
            </a:r>
            <a:endParaRPr lang="en-US" sz="1600" dirty="0">
              <a:solidFill>
                <a:schemeClr val="accent2"/>
              </a:solidFill>
              <a:latin typeface="+mj-lt"/>
              <a:sym typeface="Verdana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389910" y="663051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50370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rapezoid 28"/>
          <p:cNvSpPr/>
          <p:nvPr/>
        </p:nvSpPr>
        <p:spPr bwMode="auto">
          <a:xfrm>
            <a:off x="2562546" y="5121273"/>
            <a:ext cx="5378023" cy="1421455"/>
          </a:xfrm>
          <a:prstGeom prst="trapezoid">
            <a:avLst>
              <a:gd name="adj" fmla="val 69447"/>
            </a:avLst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32" name="AutoShape 8"/>
          <p:cNvSpPr>
            <a:spLocks/>
          </p:cNvSpPr>
          <p:nvPr/>
        </p:nvSpPr>
        <p:spPr bwMode="auto">
          <a:xfrm>
            <a:off x="2468482" y="2401410"/>
            <a:ext cx="5613401" cy="4229100"/>
          </a:xfrm>
          <a:prstGeom prst="triangle">
            <a:avLst>
              <a:gd name="adj" fmla="val 50000"/>
            </a:avLst>
          </a:prstGeom>
          <a:noFill/>
          <a:ln w="1778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>
            <a:off x="4360779" y="3700588"/>
            <a:ext cx="5720445" cy="0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 flipV="1">
            <a:off x="3472111" y="5149577"/>
            <a:ext cx="6609114" cy="0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 rot="18240000">
            <a:off x="2455956" y="4006823"/>
            <a:ext cx="2678112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0151"/>
            <a:r>
              <a:rPr lang="en-US" b="1" dirty="0" smtClean="0">
                <a:solidFill>
                  <a:srgbClr val="676767"/>
                </a:solidFill>
                <a:latin typeface="Georgia" charset="0"/>
                <a:sym typeface="Georgia" charset="0"/>
              </a:rPr>
              <a:t>1.7</a:t>
            </a:r>
            <a:r>
              <a:rPr lang="en-US" sz="2200" b="1" dirty="0" smtClean="0">
                <a:solidFill>
                  <a:srgbClr val="676767"/>
                </a:solidFill>
                <a:latin typeface="Georgia" charset="0"/>
                <a:sym typeface="Georgia" charset="0"/>
              </a:rPr>
              <a:t>B devices</a:t>
            </a:r>
            <a:endParaRPr lang="en-US" sz="2200" b="1" dirty="0">
              <a:solidFill>
                <a:srgbClr val="676767"/>
              </a:solidFill>
              <a:latin typeface="Georgia" charset="0"/>
              <a:sym typeface="Georgia" charset="0"/>
            </a:endParaRPr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3755944" y="4484629"/>
            <a:ext cx="6744396" cy="0"/>
          </a:xfrm>
          <a:prstGeom prst="line">
            <a:avLst/>
          </a:prstGeom>
          <a:noFill/>
          <a:ln w="177800">
            <a:solidFill>
              <a:srgbClr val="80808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Rectangle 28"/>
          <p:cNvSpPr>
            <a:spLocks/>
          </p:cNvSpPr>
          <p:nvPr/>
        </p:nvSpPr>
        <p:spPr bwMode="auto">
          <a:xfrm>
            <a:off x="4590969" y="1904523"/>
            <a:ext cx="202088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400">
                <a:solidFill>
                  <a:schemeClr val="tx1"/>
                </a:solidFill>
                <a:latin typeface="Georgia" charset="0"/>
                <a:sym typeface="Georgia" charset="0"/>
              </a:rPr>
              <a:t>Revenue pyramid</a:t>
            </a:r>
          </a:p>
        </p:txBody>
      </p:sp>
      <p:sp>
        <p:nvSpPr>
          <p:cNvPr id="47" name="Rectangle 15"/>
          <p:cNvSpPr>
            <a:spLocks/>
          </p:cNvSpPr>
          <p:nvPr/>
        </p:nvSpPr>
        <p:spPr bwMode="auto">
          <a:xfrm>
            <a:off x="4250329" y="4653435"/>
            <a:ext cx="204155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compete on price only</a:t>
            </a:r>
            <a:endParaRPr lang="en-US" sz="1600" dirty="0">
              <a:solidFill>
                <a:schemeClr val="accent6"/>
              </a:solidFill>
              <a:latin typeface="+mj-lt"/>
              <a:sym typeface="Verdana" charset="0"/>
            </a:endParaRPr>
          </a:p>
        </p:txBody>
      </p:sp>
      <p:sp>
        <p:nvSpPr>
          <p:cNvPr id="49" name="Rectangle 15"/>
          <p:cNvSpPr>
            <a:spLocks/>
          </p:cNvSpPr>
          <p:nvPr/>
        </p:nvSpPr>
        <p:spPr bwMode="auto">
          <a:xfrm>
            <a:off x="4594524" y="3810517"/>
            <a:ext cx="135316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>
                <a:solidFill>
                  <a:schemeClr val="accent6"/>
                </a:solidFill>
                <a:latin typeface="+mj-lt"/>
                <a:sym typeface="Verdana" charset="0"/>
              </a:rPr>
              <a:t>m</a:t>
            </a:r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eaningful</a:t>
            </a:r>
            <a:b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differentiation</a:t>
            </a:r>
            <a:endParaRPr lang="en-US" sz="1600" dirty="0">
              <a:solidFill>
                <a:schemeClr val="accent6"/>
              </a:solidFill>
              <a:latin typeface="+mj-lt"/>
              <a:sym typeface="Verdana" charset="0"/>
            </a:endParaRPr>
          </a:p>
        </p:txBody>
      </p:sp>
      <p:sp>
        <p:nvSpPr>
          <p:cNvPr id="51" name="Rectangle 15"/>
          <p:cNvSpPr>
            <a:spLocks/>
          </p:cNvSpPr>
          <p:nvPr/>
        </p:nvSpPr>
        <p:spPr bwMode="auto">
          <a:xfrm>
            <a:off x="4718206" y="3067378"/>
            <a:ext cx="110580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unique</a:t>
            </a:r>
            <a:b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experiences</a:t>
            </a:r>
            <a:endParaRPr lang="en-US" sz="1600" dirty="0">
              <a:solidFill>
                <a:schemeClr val="accent6"/>
              </a:solidFill>
              <a:latin typeface="+mj-lt"/>
              <a:sym typeface="Verdana" charset="0"/>
            </a:endParaRPr>
          </a:p>
        </p:txBody>
      </p:sp>
      <p:sp>
        <p:nvSpPr>
          <p:cNvPr id="52" name="Rectangle 11"/>
          <p:cNvSpPr>
            <a:spLocks/>
          </p:cNvSpPr>
          <p:nvPr/>
        </p:nvSpPr>
        <p:spPr bwMode="auto">
          <a:xfrm>
            <a:off x="2411890" y="3143010"/>
            <a:ext cx="164175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exceptional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53" name="Rectangle 14"/>
          <p:cNvSpPr>
            <a:spLocks/>
          </p:cNvSpPr>
          <p:nvPr/>
        </p:nvSpPr>
        <p:spPr bwMode="auto">
          <a:xfrm>
            <a:off x="2131902" y="3922405"/>
            <a:ext cx="148466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attractive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54" name="Rectangle 15"/>
          <p:cNvSpPr>
            <a:spLocks/>
          </p:cNvSpPr>
          <p:nvPr/>
        </p:nvSpPr>
        <p:spPr bwMode="auto">
          <a:xfrm>
            <a:off x="2033072" y="4576318"/>
            <a:ext cx="101469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low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55" name="Rectangle 16"/>
          <p:cNvSpPr>
            <a:spLocks/>
          </p:cNvSpPr>
          <p:nvPr/>
        </p:nvSpPr>
        <p:spPr bwMode="auto">
          <a:xfrm>
            <a:off x="1365546" y="5608534"/>
            <a:ext cx="101469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4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  <a:sym typeface="Verdana" charset="0"/>
              </a:rPr>
              <a:t>low margins</a:t>
            </a:r>
            <a:endParaRPr lang="en-US" sz="1400" dirty="0">
              <a:solidFill>
                <a:schemeClr val="tx2">
                  <a:lumMod val="50000"/>
                  <a:lumOff val="50000"/>
                </a:schemeClr>
              </a:solidFill>
              <a:latin typeface="+mj-lt"/>
              <a:sym typeface="Verdana" charset="0"/>
            </a:endParaRPr>
          </a:p>
        </p:txBody>
      </p:sp>
      <p:sp>
        <p:nvSpPr>
          <p:cNvPr id="56" name="Rectangle 15"/>
          <p:cNvSpPr>
            <a:spLocks/>
          </p:cNvSpPr>
          <p:nvPr/>
        </p:nvSpPr>
        <p:spPr bwMode="auto">
          <a:xfrm>
            <a:off x="4250329" y="5364473"/>
            <a:ext cx="20415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0" bIns="0">
            <a:spAutoFit/>
          </a:bodyPr>
          <a:lstStyle/>
          <a:p>
            <a:pPr marL="30151" algn="ctr"/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60% of sales</a:t>
            </a:r>
            <a:b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</a:br>
            <a:r>
              <a:rPr lang="en-US" sz="1600" dirty="0" smtClean="0">
                <a:solidFill>
                  <a:schemeClr val="accent6"/>
                </a:solidFill>
                <a:latin typeface="+mj-lt"/>
                <a:sym typeface="Verdana" charset="0"/>
              </a:rPr>
              <a:t>compete on price only</a:t>
            </a:r>
            <a:endParaRPr lang="en-US" sz="1600" dirty="0">
              <a:solidFill>
                <a:schemeClr val="accent6"/>
              </a:solidFill>
              <a:latin typeface="+mj-lt"/>
              <a:sym typeface="Verdan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0"/>
            <a:ext cx="10153650" cy="1492250"/>
          </a:xfrm>
        </p:spPr>
        <p:txBody>
          <a:bodyPr/>
          <a:lstStyle/>
          <a:p>
            <a:r>
              <a:rPr lang="en-US" dirty="0" smtClean="0"/>
              <a:t>Redrawing the map of handset competition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2005 - 2012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AutoShape 26"/>
          <p:cNvSpPr>
            <a:spLocks/>
          </p:cNvSpPr>
          <p:nvPr/>
        </p:nvSpPr>
        <p:spPr bwMode="auto">
          <a:xfrm rot="10800000">
            <a:off x="383110" y="2237844"/>
            <a:ext cx="1304924" cy="981075"/>
          </a:xfrm>
          <a:prstGeom prst="triangle">
            <a:avLst>
              <a:gd name="adj" fmla="val 50000"/>
            </a:avLst>
          </a:prstGeom>
          <a:noFill/>
          <a:ln w="177800">
            <a:solidFill>
              <a:srgbClr val="808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lIns="0" tIns="0" rIns="0" bIns="0"/>
          <a:lstStyle/>
          <a:p>
            <a:endParaRPr lang="en-US"/>
          </a:p>
        </p:txBody>
      </p:sp>
      <p:sp>
        <p:nvSpPr>
          <p:cNvPr id="26" name="Rectangle 27"/>
          <p:cNvSpPr>
            <a:spLocks/>
          </p:cNvSpPr>
          <p:nvPr/>
        </p:nvSpPr>
        <p:spPr bwMode="auto">
          <a:xfrm>
            <a:off x="194198" y="1807629"/>
            <a:ext cx="1752600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0" bIns="0"/>
          <a:lstStyle/>
          <a:p>
            <a:pPr marL="38086"/>
            <a:r>
              <a:rPr lang="en-US" sz="1400" dirty="0">
                <a:solidFill>
                  <a:schemeClr val="tx1"/>
                </a:solidFill>
                <a:latin typeface="Georgia" charset="0"/>
                <a:sym typeface="Georgia" charset="0"/>
              </a:rPr>
              <a:t>Profit pyramid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6200000" flipH="1">
            <a:off x="7759184" y="4257391"/>
            <a:ext cx="2076942" cy="1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lg" len="lg"/>
            <a:tailEnd type="triangle" w="lg" len="lg"/>
          </a:ln>
          <a:effectLst/>
        </p:spPr>
      </p:cxnSp>
      <p:pic>
        <p:nvPicPr>
          <p:cNvPr id="30" name="Picture 3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39935" y="4038657"/>
            <a:ext cx="1341095" cy="30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36" name="Straight Arrow Connector 35"/>
          <p:cNvCxnSpPr/>
          <p:nvPr/>
        </p:nvCxnSpPr>
        <p:spPr bwMode="auto">
          <a:xfrm rot="5400000" flipH="1" flipV="1">
            <a:off x="7675450" y="5081250"/>
            <a:ext cx="839075" cy="1588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lg" len="lg"/>
            <a:tailEnd type="triangle" w="lg" len="lg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878963" y="4926555"/>
            <a:ext cx="442386" cy="442355"/>
            <a:chOff x="7377872" y="3067948"/>
            <a:chExt cx="699256" cy="699207"/>
          </a:xfrm>
        </p:grpSpPr>
        <p:sp>
          <p:nvSpPr>
            <p:cNvPr id="16" name="Oval 15"/>
            <p:cNvSpPr/>
            <p:nvPr/>
          </p:nvSpPr>
          <p:spPr bwMode="auto">
            <a:xfrm>
              <a:off x="7420682" y="3067948"/>
              <a:ext cx="613634" cy="67066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  <p:pic>
          <p:nvPicPr>
            <p:cNvPr id="48" name="Picture 10"/>
            <p:cNvPicPr>
              <a:picLocks noChangeArrowheads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77872" y="3067949"/>
              <a:ext cx="699256" cy="699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50" name="Straight Arrow Connector 49"/>
          <p:cNvCxnSpPr/>
          <p:nvPr/>
        </p:nvCxnSpPr>
        <p:spPr bwMode="auto">
          <a:xfrm rot="5400000" flipH="1" flipV="1">
            <a:off x="8797044" y="4711596"/>
            <a:ext cx="1578382" cy="1588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008000"/>
            </a:solidFill>
            <a:prstDash val="solid"/>
            <a:round/>
            <a:headEnd type="oval" w="lg" len="lg"/>
            <a:tailEnd type="triangle" w="lg" len="lg"/>
          </a:ln>
          <a:effectLst/>
        </p:spPr>
      </p:cxnSp>
      <p:pic>
        <p:nvPicPr>
          <p:cNvPr id="28" name="Picture 29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05397" y="4359446"/>
            <a:ext cx="882900" cy="30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34" name="Straight Arrow Connector 33"/>
          <p:cNvCxnSpPr/>
          <p:nvPr/>
        </p:nvCxnSpPr>
        <p:spPr bwMode="auto">
          <a:xfrm rot="16200000" flipH="1">
            <a:off x="7398460" y="3931669"/>
            <a:ext cx="1368532" cy="1"/>
          </a:xfrm>
          <a:prstGeom prst="straightConnector1">
            <a:avLst/>
          </a:prstGeom>
          <a:solidFill>
            <a:srgbClr val="BBE0E3"/>
          </a:solidFill>
          <a:ln w="38100" cap="flat" cmpd="sng" algn="ctr">
            <a:solidFill>
              <a:srgbClr val="FF0000"/>
            </a:solidFill>
            <a:prstDash val="solid"/>
            <a:round/>
            <a:headEnd type="oval" w="lg" len="lg"/>
            <a:tailEnd type="triangle" w="lg" len="lg"/>
          </a:ln>
          <a:effectLst/>
        </p:spPr>
      </p:cxnSp>
      <p:pic>
        <p:nvPicPr>
          <p:cNvPr id="31" name="Picture 22" descr="blackberry_logo"/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3789" y="3386734"/>
            <a:ext cx="574674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8389712" y="658637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59111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Competing in the era of </a:t>
            </a:r>
            <a:r>
              <a:rPr lang="en-US" dirty="0" err="1" smtClean="0"/>
              <a:t>DELLification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rgbClr val="595959"/>
                </a:solidFill>
              </a:rPr>
              <a:t>Key lessons for the era of assemblers and price competition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88" y="1548440"/>
            <a:ext cx="9795490" cy="5408015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dirty="0" smtClean="0"/>
              <a:t>- The basis of competition is the size of the ecosystem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Apple changed the basis of competition in mobile phones; from features to experience and from number of handsets to number of apps. Besides iOS and Android, others struggle to compete.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- Android caused market concentration to plunge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rgbClr val="595959"/>
                </a:solidFill>
              </a:rPr>
              <a:t>The amount of handset makers with more than 2% global market share went from 6 to 10 in two years time. 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- Only way to make profits with Android is speed and vertical integration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rgbClr val="595959"/>
                </a:solidFill>
              </a:rPr>
              <a:t>Android OEMs are in a “race to the best device”, a race which cannot be won. Samsung’s basis for profitability is a uniquely tailored value chain; Samsung makes its own screens and chipsets which allow it capture profits across the value chain. It also has the fastest time to market for new Android handsets.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- RIM, Nokia, Sony need to adapt to the new game rules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rgbClr val="595959"/>
                </a:solidFill>
              </a:rPr>
              <a:t>RIM lost because their unique product proposition was replaced by alternatives (Gmail, </a:t>
            </a:r>
            <a:r>
              <a:rPr lang="en-US" sz="1600" dirty="0" err="1" smtClean="0">
                <a:solidFill>
                  <a:srgbClr val="595959"/>
                </a:solidFill>
              </a:rPr>
              <a:t>WhatsApp</a:t>
            </a:r>
            <a:r>
              <a:rPr lang="en-US" sz="1600" dirty="0" smtClean="0">
                <a:solidFill>
                  <a:srgbClr val="595959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sz="1600" dirty="0" smtClean="0">
                <a:solidFill>
                  <a:srgbClr val="595959"/>
                </a:solidFill>
              </a:rPr>
              <a:t>Nokia is challenged because it </a:t>
            </a:r>
            <a:r>
              <a:rPr lang="en-US" sz="1600" dirty="0" err="1" smtClean="0">
                <a:solidFill>
                  <a:srgbClr val="595959"/>
                </a:solidFill>
              </a:rPr>
              <a:t>modularised</a:t>
            </a:r>
            <a:r>
              <a:rPr lang="en-US" sz="1600" dirty="0" smtClean="0">
                <a:solidFill>
                  <a:srgbClr val="595959"/>
                </a:solidFill>
              </a:rPr>
              <a:t> both software (WP7) and hardware, which compromised by value chain profits and </a:t>
            </a:r>
            <a:r>
              <a:rPr lang="en-US" sz="1600" dirty="0" err="1" smtClean="0">
                <a:solidFill>
                  <a:srgbClr val="595959"/>
                </a:solidFill>
              </a:rPr>
              <a:t>timeto</a:t>
            </a:r>
            <a:r>
              <a:rPr lang="en-US" sz="1600" dirty="0" smtClean="0">
                <a:solidFill>
                  <a:srgbClr val="595959"/>
                </a:solidFill>
              </a:rPr>
              <a:t> market. Sony needs to turn handsets into a either a profit-making division or a loss-making complement to the content business.</a:t>
            </a:r>
          </a:p>
        </p:txBody>
      </p:sp>
    </p:spTree>
    <p:extLst>
      <p:ext uri="{BB962C8B-B14F-4D97-AF65-F5344CB8AC3E}">
        <p14:creationId xmlns:p14="http://schemas.microsoft.com/office/powerpoint/2010/main" val="971816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4478055"/>
            <a:ext cx="4902200" cy="2297395"/>
          </a:xfrm>
        </p:spPr>
        <p:txBody>
          <a:bodyPr anchor="t"/>
          <a:lstStyle/>
          <a:p>
            <a:pPr algn="r"/>
            <a:r>
              <a:rPr lang="en-US" sz="2200" dirty="0">
                <a:solidFill>
                  <a:srgbClr val="8E2621"/>
                </a:solidFill>
              </a:rPr>
              <a:t>“Apple &amp; Samsung’s Profit </a:t>
            </a:r>
            <a:r>
              <a:rPr lang="en-US" sz="2200" dirty="0" smtClean="0">
                <a:solidFill>
                  <a:srgbClr val="8E2621"/>
                </a:solidFill>
              </a:rPr>
              <a:t/>
            </a:r>
            <a:br>
              <a:rPr lang="en-US" sz="2200" dirty="0" smtClean="0">
                <a:solidFill>
                  <a:srgbClr val="8E2621"/>
                </a:solidFill>
              </a:rPr>
            </a:br>
            <a:r>
              <a:rPr lang="en-US" sz="2200" dirty="0" smtClean="0">
                <a:solidFill>
                  <a:srgbClr val="8E2621"/>
                </a:solidFill>
              </a:rPr>
              <a:t>Recipe</a:t>
            </a:r>
            <a:r>
              <a:rPr lang="en-US" sz="2200" dirty="0">
                <a:solidFill>
                  <a:srgbClr val="8E2621"/>
                </a:solidFill>
              </a:rPr>
              <a:t>-</a:t>
            </a:r>
            <a:r>
              <a:rPr lang="en-US" sz="2200" dirty="0" smtClean="0">
                <a:solidFill>
                  <a:srgbClr val="8E2621"/>
                </a:solidFill>
              </a:rPr>
              <a:t>garden“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Research note published as part of 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the VisionMobile 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CEO Trendwatch service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rgbClr val="660066"/>
                </a:solidFill>
              </a:rPr>
              <a:t/>
            </a:r>
            <a:br>
              <a:rPr lang="en-US" sz="2200" dirty="0" smtClean="0">
                <a:solidFill>
                  <a:srgbClr val="660066"/>
                </a:solidFill>
              </a:rPr>
            </a:br>
            <a:r>
              <a:rPr lang="en-US" sz="2200" dirty="0" err="1" smtClean="0">
                <a:solidFill>
                  <a:srgbClr val="800000"/>
                </a:solidFill>
                <a:cs typeface="Georgia"/>
              </a:rPr>
              <a:t>trends</a:t>
            </a:r>
            <a:r>
              <a:rPr lang="en-US" sz="2200" dirty="0" err="1" smtClean="0">
                <a:solidFill>
                  <a:srgbClr val="800000"/>
                </a:solidFill>
              </a:rPr>
              <a:t>@visionmobile.com</a:t>
            </a:r>
            <a:endParaRPr lang="en-US" sz="2200" dirty="0">
              <a:solidFill>
                <a:srgbClr val="8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pic>
        <p:nvPicPr>
          <p:cNvPr id="7" name="Picture 6" descr="VisionMobile Mobile Insider - Apple and Samsung's profit recipe - v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31" y="725771"/>
            <a:ext cx="5334930" cy="37700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699895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29" name="Group 6"/>
          <p:cNvGrpSpPr>
            <a:grpSpLocks/>
          </p:cNvGrpSpPr>
          <p:nvPr/>
        </p:nvGrpSpPr>
        <p:grpSpPr bwMode="auto">
          <a:xfrm>
            <a:off x="3863975" y="4125913"/>
            <a:ext cx="6019800" cy="1865312"/>
            <a:chOff x="0" y="0"/>
            <a:chExt cx="3792" cy="1175"/>
          </a:xfrm>
        </p:grpSpPr>
        <p:sp>
          <p:nvSpPr>
            <p:cNvPr id="52237" name="Rectangle 4"/>
            <p:cNvSpPr>
              <a:spLocks/>
            </p:cNvSpPr>
            <p:nvPr/>
          </p:nvSpPr>
          <p:spPr bwMode="auto">
            <a:xfrm>
              <a:off x="0" y="0"/>
              <a:ext cx="3791" cy="7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238" name="Rectangle 5"/>
            <p:cNvSpPr>
              <a:spLocks/>
            </p:cNvSpPr>
            <p:nvPr/>
          </p:nvSpPr>
          <p:spPr bwMode="auto">
            <a:xfrm>
              <a:off x="2" y="0"/>
              <a:ext cx="3790" cy="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8750" bIns="0"/>
            <a:lstStyle/>
            <a:p>
              <a:pPr marL="47625" algn="r"/>
              <a:r>
                <a:rPr lang="en-US" dirty="0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Andreas </a:t>
              </a:r>
              <a:r>
                <a:rPr lang="en-US" dirty="0" err="1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Constantinou</a:t>
              </a:r>
              <a:endParaRPr lang="en-US" dirty="0">
                <a:solidFill>
                  <a:srgbClr val="333399"/>
                </a:solidFill>
                <a:latin typeface="Georgia" charset="0"/>
                <a:cs typeface="Georgia" charset="0"/>
                <a:sym typeface="Georgia" charset="0"/>
              </a:endParaRPr>
            </a:p>
            <a:p>
              <a:pPr marL="47625" algn="r"/>
              <a:r>
                <a:rPr lang="en-US" dirty="0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Michael </a:t>
              </a:r>
              <a:r>
                <a:rPr lang="en-US" dirty="0" err="1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Vakulenko</a:t>
              </a:r>
              <a:endParaRPr lang="en-US" dirty="0">
                <a:solidFill>
                  <a:srgbClr val="333399"/>
                </a:solidFill>
                <a:latin typeface="Georgia" charset="0"/>
                <a:cs typeface="Georgia" charset="0"/>
                <a:sym typeface="Georgia" charset="0"/>
              </a:endParaRPr>
            </a:p>
            <a:p>
              <a:pPr marL="47625" algn="r"/>
              <a:r>
                <a:rPr lang="en-US" dirty="0" err="1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Stijn</a:t>
              </a:r>
              <a:r>
                <a:rPr lang="en-US" dirty="0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 </a:t>
              </a:r>
              <a:r>
                <a:rPr lang="en-US" dirty="0" err="1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Schuermans</a:t>
              </a:r>
              <a:endParaRPr lang="en-US" dirty="0">
                <a:solidFill>
                  <a:srgbClr val="333399"/>
                </a:solidFill>
                <a:latin typeface="Georgia" charset="0"/>
                <a:cs typeface="Georgia" charset="0"/>
                <a:sym typeface="Georgia" charset="0"/>
              </a:endParaRPr>
            </a:p>
            <a:p>
              <a:pPr marL="47625" algn="r"/>
              <a:r>
                <a:rPr lang="en-US" dirty="0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Matos </a:t>
              </a:r>
              <a:r>
                <a:rPr lang="en-US" dirty="0" err="1">
                  <a:solidFill>
                    <a:srgbClr val="333399"/>
                  </a:solidFill>
                  <a:latin typeface="Georgia" charset="0"/>
                  <a:cs typeface="Georgia" charset="0"/>
                  <a:sym typeface="Georgia" charset="0"/>
                </a:rPr>
                <a:t>Kapetanakis</a:t>
              </a:r>
              <a:endParaRPr lang="en-US" sz="1600" dirty="0">
                <a:solidFill>
                  <a:srgbClr val="333399"/>
                </a:solidFill>
                <a:latin typeface="Georgia" charset="0"/>
                <a:cs typeface="Times" charset="0"/>
                <a:sym typeface="Georgia" charset="0"/>
              </a:endParaRPr>
            </a:p>
            <a:p>
              <a:pPr marL="47625" algn="r"/>
              <a:r>
                <a:rPr lang="en-US" sz="1600" dirty="0">
                  <a:solidFill>
                    <a:srgbClr val="333399"/>
                  </a:solidFill>
                  <a:latin typeface="Georgia" charset="0"/>
                  <a:cs typeface="Times" charset="0"/>
                  <a:sym typeface="Georgia" charset="0"/>
                </a:rPr>
                <a:t> </a:t>
              </a:r>
            </a:p>
            <a:p>
              <a:pPr marL="47625" algn="r"/>
              <a:r>
                <a:rPr lang="en-US" sz="1600" dirty="0">
                  <a:solidFill>
                    <a:srgbClr val="4D4D4D"/>
                  </a:solidFill>
                  <a:latin typeface="Georgia" charset="0"/>
                  <a:cs typeface="Georgia" charset="0"/>
                  <a:sym typeface="Georgia" charset="0"/>
                </a:rPr>
                <a:t>(c) VisionMobile </a:t>
              </a:r>
              <a:r>
                <a:rPr lang="en-US" sz="1600" dirty="0" smtClean="0">
                  <a:solidFill>
                    <a:srgbClr val="4D4D4D"/>
                  </a:solidFill>
                  <a:latin typeface="Georgia" charset="0"/>
                  <a:cs typeface="Georgia" charset="0"/>
                  <a:sym typeface="Georgia" charset="0"/>
                </a:rPr>
                <a:t>2012</a:t>
              </a:r>
              <a:endParaRPr lang="en-US" sz="1600" dirty="0">
                <a:solidFill>
                  <a:srgbClr val="4D4D4D"/>
                </a:solidFill>
                <a:latin typeface="Georgia" charset="0"/>
                <a:cs typeface="Georgia" charset="0"/>
                <a:sym typeface="Georgia" charset="0"/>
              </a:endParaRPr>
            </a:p>
          </p:txBody>
        </p:sp>
      </p:grpSp>
      <p:sp>
        <p:nvSpPr>
          <p:cNvPr id="52230" name="Rectangle 7"/>
          <p:cNvSpPr>
            <a:spLocks/>
          </p:cNvSpPr>
          <p:nvPr/>
        </p:nvSpPr>
        <p:spPr bwMode="auto">
          <a:xfrm>
            <a:off x="990600" y="2100263"/>
            <a:ext cx="457200" cy="1252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231" name="Rectangle 8"/>
          <p:cNvSpPr>
            <a:spLocks/>
          </p:cNvSpPr>
          <p:nvPr/>
        </p:nvSpPr>
        <p:spPr bwMode="auto">
          <a:xfrm>
            <a:off x="9429750" y="2938463"/>
            <a:ext cx="457200" cy="125253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2232" name="Picture 9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288" y="342900"/>
            <a:ext cx="1392237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Rectangle 10"/>
          <p:cNvSpPr>
            <a:spLocks/>
          </p:cNvSpPr>
          <p:nvPr/>
        </p:nvSpPr>
        <p:spPr bwMode="auto">
          <a:xfrm>
            <a:off x="1682750" y="561975"/>
            <a:ext cx="22320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 anchor="ctr">
            <a:spAutoFit/>
          </a:bodyPr>
          <a:lstStyle/>
          <a:p>
            <a:pPr marL="39688" algn="ctr"/>
            <a:r>
              <a:rPr lang="en-US" sz="1000">
                <a:solidFill>
                  <a:schemeClr val="tx1"/>
                </a:solidFill>
                <a:latin typeface="Verdana" charset="0"/>
                <a:cs typeface="Verdana" charset="0"/>
                <a:sym typeface="Verdana" charset="0"/>
              </a:rPr>
              <a:t>Knowledge. Passion. Innovation.</a:t>
            </a:r>
          </a:p>
        </p:txBody>
      </p:sp>
      <p:sp>
        <p:nvSpPr>
          <p:cNvPr id="52236" name="Line 13"/>
          <p:cNvSpPr>
            <a:spLocks noChangeShapeType="1"/>
          </p:cNvSpPr>
          <p:nvPr/>
        </p:nvSpPr>
        <p:spPr bwMode="auto">
          <a:xfrm>
            <a:off x="5283200" y="5613400"/>
            <a:ext cx="44624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8693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tock_000000306236Mediu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109802"/>
            <a:ext cx="10717213" cy="7672652"/>
          </a:xfrm>
          <a:prstGeom prst="rect">
            <a:avLst/>
          </a:prstGeom>
        </p:spPr>
      </p:pic>
      <p:sp>
        <p:nvSpPr>
          <p:cNvPr id="10" name="Rectangle 5"/>
          <p:cNvSpPr>
            <a:spLocks/>
          </p:cNvSpPr>
          <p:nvPr/>
        </p:nvSpPr>
        <p:spPr bwMode="auto">
          <a:xfrm>
            <a:off x="-26988" y="-96115"/>
            <a:ext cx="10744201" cy="1930400"/>
          </a:xfrm>
          <a:prstGeom prst="rect">
            <a:avLst/>
          </a:prstGeom>
          <a:gradFill rotWithShape="0">
            <a:gsLst>
              <a:gs pos="0">
                <a:srgbClr val="000000">
                  <a:alpha val="59998"/>
                </a:srgbClr>
              </a:gs>
              <a:gs pos="100000">
                <a:srgbClr val="FFFFFF">
                  <a:alpha val="5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bg1"/>
                </a:solidFill>
                <a:latin typeface="Georgia" charset="0"/>
                <a:cs typeface="Georgia" charset="0"/>
                <a:sym typeface="Georgia" charset="0"/>
              </a:rPr>
              <a:t>HTML5: Web as the new walled garden</a:t>
            </a: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bg1"/>
                </a:solidFill>
                <a:latin typeface="Georgia" charset="0"/>
                <a:cs typeface="Georgia" charset="0"/>
                <a:sym typeface="Georgia" charset="0"/>
              </a:rPr>
              <a:t>and why the web is waiting for a new leader</a:t>
            </a:r>
          </a:p>
        </p:txBody>
      </p:sp>
    </p:spTree>
    <p:extLst>
      <p:ext uri="{BB962C8B-B14F-4D97-AF65-F5344CB8AC3E}">
        <p14:creationId xmlns:p14="http://schemas.microsoft.com/office/powerpoint/2010/main" val="3897362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4991" y="303216"/>
            <a:ext cx="9618663" cy="945891"/>
          </a:xfrm>
        </p:spPr>
        <p:txBody>
          <a:bodyPr/>
          <a:lstStyle/>
          <a:p>
            <a:r>
              <a:rPr lang="en-US" sz="3600" dirty="0"/>
              <a:t>HTML5 is pitched as </a:t>
            </a:r>
            <a:r>
              <a:rPr lang="en-US" sz="3600" dirty="0" smtClean="0"/>
              <a:t>the future of mobile apps</a:t>
            </a:r>
            <a:endParaRPr lang="en-US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" y="7197727"/>
            <a:ext cx="2493963" cy="365125"/>
          </a:xfrm>
          <a:prstGeom prst="rect">
            <a:avLst/>
          </a:prstGeom>
        </p:spPr>
        <p:txBody>
          <a:bodyPr/>
          <a:lstStyle/>
          <a:p>
            <a:fld id="{8FB26C0B-1C48-E249-A1E9-DF0EA5EA0F1E}" type="slidenum">
              <a:rPr lang="he-IL" sz="1200" smtClean="0"/>
              <a:pPr/>
              <a:t>21</a:t>
            </a:fld>
            <a:endParaRPr lang="en-US" sz="1200" dirty="0"/>
          </a:p>
        </p:txBody>
      </p:sp>
      <p:pic>
        <p:nvPicPr>
          <p:cNvPr id="3" name="Picture 2" descr="Network operators eye HTML5 for getting into the app store busines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9997">
            <a:off x="767508" y="1983216"/>
            <a:ext cx="4941485" cy="3096246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" name="Picture 4" descr="The FT’s HTML5 app heralds the death of the App Store   Mobile Industry Re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88" y="5129913"/>
            <a:ext cx="9333334" cy="183165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4" name="Picture 3" descr="Making the case for HTML5 Apps and Mobile Operators « ADOstrategie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56479">
            <a:off x="5639969" y="2338640"/>
            <a:ext cx="4620694" cy="2640397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2501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:mv="urn:schemas-microsoft-com:mac:vml" xmlns="">
      <mp:transition xmlns:mp="http://schemas.microsoft.com/office/mac/powerpoint/2008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7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…but what is HTML5, really?</a:t>
            </a:r>
            <a:endParaRPr lang="en-US" dirty="0"/>
          </a:p>
        </p:txBody>
      </p:sp>
      <p:sp>
        <p:nvSpPr>
          <p:cNvPr id="277508" name="Rectangle 11"/>
          <p:cNvSpPr>
            <a:spLocks noGrp="1" noChangeArrowheads="1"/>
          </p:cNvSpPr>
          <p:nvPr>
            <p:ph idx="1"/>
          </p:nvPr>
        </p:nvSpPr>
        <p:spPr>
          <a:xfrm>
            <a:off x="743098" y="1567760"/>
            <a:ext cx="9057802" cy="5797550"/>
          </a:xfrm>
        </p:spPr>
        <p:txBody>
          <a:bodyPr/>
          <a:lstStyle/>
          <a:p>
            <a:r>
              <a:rPr lang="en-US" sz="2400" dirty="0" smtClean="0"/>
              <a:t>A set of browser specs by 2 standard groups: W3C and WHAT</a:t>
            </a:r>
          </a:p>
          <a:p>
            <a:pPr lvl="1">
              <a:lnSpc>
                <a:spcPct val="130000"/>
              </a:lnSpc>
            </a:pPr>
            <a:r>
              <a:rPr lang="en-US" sz="2000" dirty="0"/>
              <a:t>WHAT WG - Web Hypertext Application Technologies</a:t>
            </a:r>
          </a:p>
          <a:p>
            <a:pPr lvl="1"/>
            <a:r>
              <a:rPr lang="en-US" sz="2000" dirty="0" smtClean="0"/>
              <a:t>The WHAT working group specs merge into W3C specs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Brings capabilities of web apps closer to those of native apps</a:t>
            </a:r>
          </a:p>
          <a:p>
            <a:pPr lvl="1">
              <a:lnSpc>
                <a:spcPct val="140000"/>
              </a:lnSpc>
            </a:pPr>
            <a:r>
              <a:rPr lang="en-US" sz="2000" dirty="0" smtClean="0"/>
              <a:t> UI tools, off-line storage, 2D graphics, </a:t>
            </a:r>
            <a:r>
              <a:rPr lang="en-US" sz="2000" dirty="0">
                <a:latin typeface="Georgia" charset="0"/>
                <a:ea typeface="ヒラギノ明朝 ProN W3" charset="0"/>
                <a:cs typeface="ヒラギノ明朝 ProN W3" charset="0"/>
              </a:rPr>
              <a:t>plugin-free video/audio</a:t>
            </a:r>
          </a:p>
          <a:p>
            <a:pPr lvl="1">
              <a:lnSpc>
                <a:spcPct val="90000"/>
              </a:lnSpc>
            </a:pPr>
            <a:r>
              <a:rPr lang="en-US" sz="2000" dirty="0">
                <a:latin typeface="Georgia" charset="0"/>
                <a:ea typeface="ヒラギノ明朝 ProN W3" charset="0"/>
                <a:cs typeface="ヒラギノ明朝 ProN W3" charset="0"/>
              </a:rPr>
              <a:t> geo </a:t>
            </a:r>
            <a:r>
              <a:rPr lang="en-US" sz="2000" dirty="0" smtClean="0">
                <a:latin typeface="Georgia" charset="0"/>
                <a:ea typeface="ヒラギノ明朝 ProN W3" charset="0"/>
                <a:cs typeface="ヒラギノ明朝 ProN W3" charset="0"/>
              </a:rPr>
              <a:t>location, speed </a:t>
            </a:r>
            <a:r>
              <a:rPr lang="en-US" sz="2000" dirty="0">
                <a:latin typeface="Georgia" charset="0"/>
                <a:ea typeface="ヒラギノ明朝 ProN W3" charset="0"/>
                <a:cs typeface="ヒラギノ明朝 ProN W3" charset="0"/>
              </a:rPr>
              <a:t>and communication</a:t>
            </a:r>
          </a:p>
          <a:p>
            <a:pPr lvl="1">
              <a:lnSpc>
                <a:spcPct val="130000"/>
              </a:lnSpc>
            </a:pPr>
            <a:endParaRPr lang="en-US" sz="20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2375" y="3546757"/>
            <a:ext cx="1675840" cy="1005505"/>
          </a:xfrm>
          <a:prstGeom prst="rect">
            <a:avLst/>
          </a:prstGeom>
        </p:spPr>
      </p:pic>
      <p:pic>
        <p:nvPicPr>
          <p:cNvPr id="7" name="Picture 4" descr="HTML5_Logo_25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0823" y="3263752"/>
            <a:ext cx="1288510" cy="1288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6784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" y="7197727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7656" indent="-374606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02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0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0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1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549F91FA-5346-7248-AC3C-97704AA7CA24}" type="slidenum">
              <a:rPr lang="he-IL" sz="1400">
                <a:cs typeface="Arial" charset="0"/>
              </a:rPr>
              <a:pPr/>
              <a:t>23</a:t>
            </a:fld>
            <a:endParaRPr lang="en-US" sz="1400" dirty="0">
              <a:cs typeface="Arial" charset="0"/>
            </a:endParaRPr>
          </a:p>
        </p:txBody>
      </p:sp>
      <p:sp>
        <p:nvSpPr>
          <p:cNvPr id="275459" name="Rectangle 8"/>
          <p:cNvSpPr>
            <a:spLocks/>
          </p:cNvSpPr>
          <p:nvPr/>
        </p:nvSpPr>
        <p:spPr bwMode="auto">
          <a:xfrm>
            <a:off x="560388" y="579438"/>
            <a:ext cx="95504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8" bIns="0"/>
          <a:lstStyle/>
          <a:p>
            <a:pPr marL="46021"/>
            <a:endParaRPr lang="en-US" sz="3800">
              <a:solidFill>
                <a:srgbClr val="001F67"/>
              </a:solidFill>
              <a:latin typeface="Georgia" charset="0"/>
              <a:sym typeface="Georgia" charset="0"/>
            </a:endParaRPr>
          </a:p>
        </p:txBody>
      </p:sp>
      <p:sp>
        <p:nvSpPr>
          <p:cNvPr id="275460" name="Rectangle 1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500" dirty="0" smtClean="0">
                <a:latin typeface="Georgia" charset="0"/>
                <a:ea typeface="ヒラギノ角ゴ ProN W3" charset="0"/>
                <a:cs typeface="ヒラギノ角ゴ ProN W3" charset="0"/>
              </a:rPr>
              <a:t>Many </a:t>
            </a:r>
            <a:r>
              <a:rPr lang="en-US" sz="3500" dirty="0">
                <a:latin typeface="Georgia" charset="0"/>
                <a:ea typeface="ヒラギノ角ゴ ProN W3" charset="0"/>
                <a:cs typeface="ヒラギノ角ゴ ProN W3" charset="0"/>
              </a:rPr>
              <a:t>benefactors, but no clear leader</a:t>
            </a:r>
            <a:br>
              <a:rPr lang="en-US" sz="3500" dirty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000" dirty="0">
                <a:solidFill>
                  <a:srgbClr val="5F5F5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all pushing </a:t>
            </a:r>
            <a:r>
              <a:rPr lang="en-US" sz="2000" dirty="0" smtClean="0">
                <a:solidFill>
                  <a:srgbClr val="5F5F5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and hyping HTML5 </a:t>
            </a:r>
            <a:r>
              <a:rPr lang="en-US" sz="2000" dirty="0">
                <a:solidFill>
                  <a:srgbClr val="5F5F5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for their own unrelated reasons</a:t>
            </a:r>
            <a:endParaRPr lang="en-US" sz="2300" dirty="0">
              <a:solidFill>
                <a:srgbClr val="5F5F5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75461" name="Rectangle 12"/>
          <p:cNvSpPr>
            <a:spLocks noGrp="1" noChangeArrowheads="1"/>
          </p:cNvSpPr>
          <p:nvPr>
            <p:ph type="body" idx="4294967295"/>
          </p:nvPr>
        </p:nvSpPr>
        <p:spPr>
          <a:xfrm>
            <a:off x="2073279" y="1621184"/>
            <a:ext cx="8080375" cy="5941665"/>
          </a:xfrm>
        </p:spPr>
        <p:txBody>
          <a:bodyPr/>
          <a:lstStyle/>
          <a:p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Apple looking to move the web away from Flash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Google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searching for more ways to commoditize complements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Facebook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aiming to break-down Apple/Google silos and distance Adobe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  <a:sym typeface="Arial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Microsoft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to</a:t>
            </a:r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 onboard web developers onto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Windows 8  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  <a:sym typeface="Arial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Mobile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  <a:sym typeface="Arial" charset="0"/>
              </a:rPr>
              <a:t>operators hoping to regain control lost to native platforms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Qualcomm aiming to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create</a:t>
            </a:r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 a competitive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advantage for its chips</a:t>
            </a: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Brands </a:t>
            </a:r>
            <a:r>
              <a:rPr lang="en-US" sz="1800" dirty="0">
                <a:latin typeface="Georgia" charset="0"/>
                <a:ea typeface="ヒラギノ明朝 ProN W3" charset="0"/>
                <a:cs typeface="ヒラギノ明朝 ProN W3" charset="0"/>
              </a:rPr>
              <a:t>looking use web as a low-cost way to go cross</a:t>
            </a:r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-device and cross-screen </a:t>
            </a:r>
            <a:endParaRPr lang="en-US" sz="18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18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1800" dirty="0" smtClean="0">
                <a:latin typeface="Georgia" charset="0"/>
                <a:ea typeface="ヒラギノ明朝 ProN W3" charset="0"/>
                <a:cs typeface="ヒラギノ明朝 ProN W3" charset="0"/>
              </a:rPr>
              <a:t>Adobe aiming to sell tools that facilitate web-to-native hybrid apps</a:t>
            </a:r>
            <a:endParaRPr lang="en-US" sz="1800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pic>
        <p:nvPicPr>
          <p:cNvPr id="275462" name="Picture 45" descr="image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190" y="1457496"/>
            <a:ext cx="500062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3" name="Picture 14" descr="new-google-logo-official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51" y="2300633"/>
            <a:ext cx="114935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4" name="Picture 16" descr="qualcomm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8" y="5077569"/>
            <a:ext cx="1169989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5" name="Picture 17" descr="adobe-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5847" y="6366024"/>
            <a:ext cx="439739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6" name="Picture 18" descr="facebook-log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1716" y="2941960"/>
            <a:ext cx="4794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7" name="Picture 19" descr="microsoft-logo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625" y="3709417"/>
            <a:ext cx="1373188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5469" name="Picture 21" descr="nb_logo_transparen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2" y="5725319"/>
            <a:ext cx="129063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" descr="cellular-icon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9823" y="4213473"/>
            <a:ext cx="713110" cy="712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604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>
                <a:latin typeface="Georgia" charset="0"/>
                <a:ea typeface="ヒラギノ角ゴ ProN W3" charset="0"/>
                <a:cs typeface="ヒラギノ角ゴ ProN W3" charset="0"/>
              </a:rPr>
              <a:t>But HTML5 is just past the peak of expectations</a:t>
            </a:r>
            <a:endParaRPr lang="en-US" sz="2400" dirty="0">
              <a:solidFill>
                <a:srgbClr val="5F5F5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834" y="5955402"/>
            <a:ext cx="9350816" cy="1217913"/>
          </a:xfrm>
        </p:spPr>
        <p:txBody>
          <a:bodyPr/>
          <a:lstStyle/>
          <a:p>
            <a:r>
              <a:rPr lang="en-US" dirty="0"/>
              <a:t>Fragmentation across platforms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(iOS, Android, BlackBerry, Windows Phone)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 smtClean="0"/>
              <a:t>Challenged to compete with native user experience</a:t>
            </a:r>
          </a:p>
          <a:p>
            <a:r>
              <a:rPr lang="en-US" dirty="0" smtClean="0"/>
              <a:t>Lack of distribution channels and monetisation for web apps </a:t>
            </a:r>
          </a:p>
        </p:txBody>
      </p:sp>
      <p:sp>
        <p:nvSpPr>
          <p:cNvPr id="274434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7197725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7656" indent="-374606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02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0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0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1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D4FD092D-0F2C-2F43-8306-86E9AF654BEF}" type="slidenum">
              <a:rPr lang="he-IL" sz="1400">
                <a:cs typeface="Arial" charset="0"/>
              </a:rPr>
              <a:pPr/>
              <a:t>24</a:t>
            </a:fld>
            <a:endParaRPr lang="en-US" sz="1400">
              <a:cs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38651" y="1578325"/>
            <a:ext cx="6325420" cy="4107416"/>
            <a:chOff x="1425576" y="1636713"/>
            <a:chExt cx="8067675" cy="5238750"/>
          </a:xfrm>
        </p:grpSpPr>
        <p:pic>
          <p:nvPicPr>
            <p:cNvPr id="274435" name="Picture 8" descr="559px-Gartner_Hype_Cy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576" y="1636713"/>
              <a:ext cx="8067675" cy="523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4440" name="Picture 4" descr="HTML5_Logo_25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935" y="2550966"/>
              <a:ext cx="747865" cy="747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8466331" y="6575932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853112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2310" y="303218"/>
            <a:ext cx="9681340" cy="903904"/>
          </a:xfrm>
        </p:spPr>
        <p:txBody>
          <a:bodyPr/>
          <a:lstStyle/>
          <a:p>
            <a:r>
              <a:rPr lang="en-US" sz="3600" dirty="0" smtClean="0"/>
              <a:t>HTML5 is fragmented across platforms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7197727"/>
            <a:ext cx="2493963" cy="365125"/>
          </a:xfrm>
          <a:prstGeom prst="rect">
            <a:avLst/>
          </a:prstGeom>
        </p:spPr>
        <p:txBody>
          <a:bodyPr/>
          <a:lstStyle/>
          <a:p>
            <a:fld id="{C465D2CB-CCE0-F244-AC69-4BB91CF7ED9C}" type="slidenum">
              <a:rPr lang="he-IL" smtClean="0"/>
              <a:pPr/>
              <a:t>25</a:t>
            </a:fld>
            <a:endParaRPr lang="en-US"/>
          </a:p>
        </p:txBody>
      </p:sp>
      <p:graphicFrame>
        <p:nvGraphicFramePr>
          <p:cNvPr id="7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233515"/>
              </p:ext>
            </p:extLst>
          </p:nvPr>
        </p:nvGraphicFramePr>
        <p:xfrm>
          <a:off x="881645" y="1552575"/>
          <a:ext cx="9045770" cy="4839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44695" y="6706264"/>
            <a:ext cx="2919731" cy="296352"/>
          </a:xfrm>
          <a:prstGeom prst="rect">
            <a:avLst/>
          </a:prstGeom>
          <a:noFill/>
        </p:spPr>
        <p:txBody>
          <a:bodyPr wrap="none" lIns="80125" tIns="40063" rIns="80125" bIns="40063" rtlCol="0">
            <a:spAutoFit/>
          </a:bodyPr>
          <a:lstStyle/>
          <a:p>
            <a:r>
              <a:rPr lang="en-US" sz="1400" dirty="0">
                <a:latin typeface="+mj-lt"/>
              </a:rPr>
              <a:t>Source: html5test.com, </a:t>
            </a:r>
            <a:r>
              <a:rPr lang="en-US" sz="1400" dirty="0" smtClean="0">
                <a:latin typeface="+mj-lt"/>
              </a:rPr>
              <a:t>April 2012. 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414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" y="7197727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7656" indent="-374606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02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0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0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1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2EA3961E-3A32-3948-8867-7EA814FA4153}" type="slidenum">
              <a:rPr lang="he-IL" sz="1400">
                <a:cs typeface="Arial" charset="0"/>
              </a:rPr>
              <a:pPr/>
              <a:t>26</a:t>
            </a:fld>
            <a:endParaRPr lang="en-US" sz="1400">
              <a:cs typeface="Arial" charset="0"/>
            </a:endParaRPr>
          </a:p>
        </p:txBody>
      </p:sp>
      <p:pic>
        <p:nvPicPr>
          <p:cNvPr id="289795" name="Picture 4" descr="Financial-Times-HTML5-Web-App-For-iPhone-And-iP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4427" y="479425"/>
            <a:ext cx="4048125" cy="386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6" name="Rectangle 6"/>
          <p:cNvSpPr>
            <a:spLocks noChangeArrowheads="1"/>
          </p:cNvSpPr>
          <p:nvPr/>
        </p:nvSpPr>
        <p:spPr bwMode="auto">
          <a:xfrm>
            <a:off x="379416" y="3146424"/>
            <a:ext cx="5672137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3" rIns="91405" bIns="45703" anchor="ctr"/>
          <a:lstStyle/>
          <a:p>
            <a:pPr eaLnBrk="0" hangingPunct="0"/>
            <a:r>
              <a:rPr lang="en-US">
                <a:latin typeface="Georgia" charset="0"/>
              </a:rPr>
              <a:t>Andrew Betts of Assanka on app.ft.com: It took a full-time team of 3 developers at Assanka 8 months to launch on iPad, and that team a further 4 months to bug-fix the iPad and ready for distribution to Android tables.</a:t>
            </a:r>
          </a:p>
          <a:p>
            <a:pPr eaLnBrk="0" hangingPunct="0"/>
            <a:endParaRPr lang="en-US" u="sng">
              <a:latin typeface="Georgia" charset="0"/>
            </a:endParaRPr>
          </a:p>
          <a:p>
            <a:pPr eaLnBrk="0" hangingPunct="0"/>
            <a:endParaRPr lang="en-US">
              <a:latin typeface="Georgia" charset="0"/>
            </a:endParaRPr>
          </a:p>
          <a:p>
            <a:pPr algn="r" eaLnBrk="0" hangingPunct="0"/>
            <a:r>
              <a:rPr lang="en-US">
                <a:latin typeface="Georgia" charset="0"/>
              </a:rPr>
              <a:t>							October 2011</a:t>
            </a:r>
          </a:p>
          <a:p>
            <a:pPr algn="r" eaLnBrk="0" hangingPunct="0"/>
            <a:r>
              <a:rPr lang="en-US" sz="1600">
                <a:hlinkClick r:id="rId4"/>
              </a:rPr>
              <a:t>http://www.tomhume.org/</a:t>
            </a:r>
            <a:endParaRPr lang="en-US" sz="16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3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3" y="7197727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7656" indent="-374606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02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059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09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1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DB8B2D01-FDB6-F344-923E-8CE9ECBCF50D}" type="slidenum">
              <a:rPr lang="he-IL" sz="1400">
                <a:cs typeface="Arial" charset="0"/>
              </a:rPr>
              <a:pPr/>
              <a:t>27</a:t>
            </a:fld>
            <a:endParaRPr lang="en-US" sz="1400">
              <a:cs typeface="Arial" charset="0"/>
            </a:endParaRPr>
          </a:p>
        </p:txBody>
      </p:sp>
      <p:pic>
        <p:nvPicPr>
          <p:cNvPr id="285699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0699750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570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 lIns="38081" tIns="38081" rIns="38081" bIns="38081"/>
          <a:lstStyle/>
          <a:p>
            <a:pPr defTabSz="914059"/>
            <a:r>
              <a:rPr lang="en-US" sz="3500" dirty="0" smtClean="0">
                <a:latin typeface="Georgia" charset="0"/>
                <a:ea typeface="ヒラギノ角ゴ ProN W3" charset="0"/>
                <a:cs typeface="ヒラギノ角ゴ ProN W3" charset="0"/>
              </a:rPr>
              <a:t>HTML5 is a technology lacking key ingredients</a:t>
            </a:r>
            <a:br>
              <a:rPr lang="en-US" sz="3500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300" dirty="0" smtClean="0">
                <a:solidFill>
                  <a:srgbClr val="5F5F5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unable to compete with iOS and Android platforms</a:t>
            </a:r>
            <a:endParaRPr lang="en-US" sz="2300" dirty="0">
              <a:solidFill>
                <a:srgbClr val="5F5F5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85702" name="Rectangle 5"/>
          <p:cNvSpPr>
            <a:spLocks/>
          </p:cNvSpPr>
          <p:nvPr/>
        </p:nvSpPr>
        <p:spPr bwMode="auto">
          <a:xfrm>
            <a:off x="165104" y="1625600"/>
            <a:ext cx="10391775" cy="1905000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03" name="Rectangle 6"/>
          <p:cNvSpPr>
            <a:spLocks/>
          </p:cNvSpPr>
          <p:nvPr/>
        </p:nvSpPr>
        <p:spPr bwMode="auto">
          <a:xfrm>
            <a:off x="165103" y="3303588"/>
            <a:ext cx="10333039" cy="1195387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04" name="Line 7"/>
          <p:cNvSpPr>
            <a:spLocks noChangeShapeType="1"/>
          </p:cNvSpPr>
          <p:nvPr/>
        </p:nvSpPr>
        <p:spPr bwMode="auto">
          <a:xfrm>
            <a:off x="4229100" y="3116263"/>
            <a:ext cx="0" cy="304800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05" name="Rectangle 8"/>
          <p:cNvSpPr>
            <a:spLocks/>
          </p:cNvSpPr>
          <p:nvPr/>
        </p:nvSpPr>
        <p:spPr bwMode="auto">
          <a:xfrm>
            <a:off x="239714" y="1701803"/>
            <a:ext cx="2882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6021"/>
            <a:r>
              <a:rPr lang="en-US" sz="16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Platform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ingredients</a:t>
            </a:r>
          </a:p>
        </p:txBody>
      </p:sp>
      <p:graphicFrame>
        <p:nvGraphicFramePr>
          <p:cNvPr id="328754" name="Group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509398"/>
              </p:ext>
            </p:extLst>
          </p:nvPr>
        </p:nvGraphicFramePr>
        <p:xfrm>
          <a:off x="1762127" y="2236788"/>
          <a:ext cx="8458202" cy="747712"/>
        </p:xfrm>
        <a:graphic>
          <a:graphicData uri="http://schemas.openxmlformats.org/drawingml/2006/table">
            <a:tbl>
              <a:tblPr/>
              <a:tblGrid>
                <a:gridCol w="1693863"/>
                <a:gridCol w="1689101"/>
                <a:gridCol w="1692275"/>
                <a:gridCol w="1693862"/>
                <a:gridCol w="1689101"/>
              </a:tblGrid>
              <a:tr h="7477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pitchFamily="-65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Software foundations</a:t>
                      </a:r>
                    </a:p>
                  </a:txBody>
                  <a:tcPr marL="12698" marR="12698" marT="12698" marB="12698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pitchFamily="-65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Developer ecosystem</a:t>
                      </a:r>
                    </a:p>
                  </a:txBody>
                  <a:tcPr marL="12698" marR="12698" marT="12698" marB="1269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pitchFamily="-65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Monetisation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-65" charset="0"/>
                        <a:ea typeface="ヒラギノ明朝 ProN W3" pitchFamily="-65" charset="-128"/>
                        <a:cs typeface="ヒラギノ明朝 ProN W3" pitchFamily="-65" charset="-128"/>
                        <a:sym typeface="Georgia" pitchFamily="-65" charset="0"/>
                      </a:endParaRPr>
                    </a:p>
                  </a:txBody>
                  <a:tcPr marL="12698" marR="12698" marT="12698" marB="1269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pitchFamily="-65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Distribution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-65" charset="0"/>
                        <a:ea typeface="ヒラギノ明朝 ProN W3" pitchFamily="-65" charset="-128"/>
                        <a:cs typeface="ヒラギノ明朝 ProN W3" pitchFamily="-65" charset="-128"/>
                        <a:sym typeface="Georgia" pitchFamily="-65" charset="0"/>
                      </a:endParaRPr>
                    </a:p>
                  </a:txBody>
                  <a:tcPr marL="12698" marR="12698" marT="12698" marB="1269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pitchFamily="-65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Retailing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pitchFamily="-65" charset="0"/>
                        <a:ea typeface="ヒラギノ明朝 ProN W3" pitchFamily="-65" charset="-128"/>
                        <a:cs typeface="ヒラギノ明朝 ProN W3" pitchFamily="-65" charset="-128"/>
                        <a:sym typeface="Georgia" pitchFamily="-65" charset="0"/>
                      </a:endParaRPr>
                    </a:p>
                  </a:txBody>
                  <a:tcPr marL="12698" marR="12698" marT="12698" marB="1269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8756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081804"/>
              </p:ext>
            </p:extLst>
          </p:nvPr>
        </p:nvGraphicFramePr>
        <p:xfrm>
          <a:off x="1762127" y="3686175"/>
          <a:ext cx="8458202" cy="580006"/>
        </p:xfrm>
        <a:graphic>
          <a:graphicData uri="http://schemas.openxmlformats.org/drawingml/2006/table">
            <a:tbl>
              <a:tblPr/>
              <a:tblGrid>
                <a:gridCol w="1693863"/>
                <a:gridCol w="1689101"/>
                <a:gridCol w="1692275"/>
                <a:gridCol w="1693862"/>
                <a:gridCol w="1689101"/>
              </a:tblGrid>
              <a:tr h="5800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Zapf Dingbats" charset="0"/>
                          <a:ea typeface="ヒラギノ明朝 ProN W3" charset="0"/>
                          <a:cs typeface="ヒラギノ明朝 ProN W3" charset="0"/>
                          <a:sym typeface="Zapf Dingbats" charset="0"/>
                        </a:rPr>
                        <a:t>✔</a:t>
                      </a:r>
                    </a:p>
                  </a:txBody>
                  <a:tcPr marL="12698" marR="12698" marT="12698" marB="12698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5F5F5F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Georgia" charset="0"/>
                        </a:rPr>
                        <a:t>=</a:t>
                      </a:r>
                    </a:p>
                  </a:txBody>
                  <a:tcPr marL="12698" marR="12698" marT="12698" marB="1269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Zapf Dingbats" charset="0"/>
                          <a:ea typeface="ヒラギノ明朝 ProN W3" charset="0"/>
                          <a:cs typeface="ヒラギノ明朝 ProN W3" charset="0"/>
                          <a:sym typeface="Zapf Dingbats" charset="0"/>
                        </a:rPr>
                        <a:t>✖</a:t>
                      </a:r>
                    </a:p>
                  </a:txBody>
                  <a:tcPr marL="12698" marR="12698" marT="12698" marB="1269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Zapf Dingbats" charset="0"/>
                          <a:ea typeface="ヒラギノ明朝 ProN W3" charset="0"/>
                          <a:cs typeface="ヒラギノ明朝 ProN W3" charset="0"/>
                          <a:sym typeface="Zapf Dingbats" charset="0"/>
                        </a:rPr>
                        <a:t>✖</a:t>
                      </a:r>
                    </a:p>
                  </a:txBody>
                  <a:tcPr marL="12698" marR="12698" marT="12698" marB="1269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Zapf Dingbats" charset="0"/>
                          <a:ea typeface="ヒラギノ明朝 ProN W3" charset="0"/>
                          <a:cs typeface="ヒラギノ明朝 ProN W3" charset="0"/>
                          <a:sym typeface="Zapf Dingbats" charset="0"/>
                        </a:rPr>
                        <a:t>✖</a:t>
                      </a:r>
                    </a:p>
                  </a:txBody>
                  <a:tcPr marL="12698" marR="12698" marT="12698" marB="1269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sp>
        <p:nvSpPr>
          <p:cNvPr id="285734" name="Rectangle 53"/>
          <p:cNvSpPr>
            <a:spLocks/>
          </p:cNvSpPr>
          <p:nvPr/>
        </p:nvSpPr>
        <p:spPr bwMode="auto">
          <a:xfrm>
            <a:off x="468315" y="3684589"/>
            <a:ext cx="1151870" cy="44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081" tIns="38081" rIns="38081" bIns="38081">
            <a:spAutoFit/>
          </a:bodyPr>
          <a:lstStyle/>
          <a:p>
            <a:r>
              <a:rPr lang="en-US">
                <a:solidFill>
                  <a:srgbClr val="333399"/>
                </a:solidFill>
                <a:latin typeface="Georgia" charset="0"/>
                <a:sym typeface="Georgia" charset="0"/>
              </a:rPr>
              <a:t>HTML5</a:t>
            </a:r>
          </a:p>
        </p:txBody>
      </p:sp>
      <p:sp>
        <p:nvSpPr>
          <p:cNvPr id="285735" name="Rectangle 55"/>
          <p:cNvSpPr>
            <a:spLocks/>
          </p:cNvSpPr>
          <p:nvPr/>
        </p:nvSpPr>
        <p:spPr bwMode="auto">
          <a:xfrm>
            <a:off x="1079500" y="4851402"/>
            <a:ext cx="2473033" cy="94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420532" indent="-374511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fragmented platform</a:t>
            </a:r>
          </a:p>
          <a:p>
            <a:pPr marL="420532" indent="-374511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always a step behind native</a:t>
            </a:r>
          </a:p>
          <a:p>
            <a:pPr marL="420532" indent="-374511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complex tool-chain</a:t>
            </a:r>
          </a:p>
        </p:txBody>
      </p:sp>
      <p:sp>
        <p:nvSpPr>
          <p:cNvPr id="285736" name="Rectangle 56"/>
          <p:cNvSpPr>
            <a:spLocks/>
          </p:cNvSpPr>
          <p:nvPr/>
        </p:nvSpPr>
        <p:spPr bwMode="auto">
          <a:xfrm>
            <a:off x="3122614" y="5913003"/>
            <a:ext cx="2256828" cy="94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420532" indent="-374511" algn="ctr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i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slands of developers </a:t>
            </a:r>
          </a:p>
          <a:p>
            <a:pPr marL="420532" indent="-374511" algn="ctr">
              <a:spcBef>
                <a:spcPts val="798"/>
              </a:spcBef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using common language, </a:t>
            </a:r>
          </a:p>
          <a:p>
            <a:pPr marL="420532" indent="-374511" algn="ctr">
              <a:spcBef>
                <a:spcPts val="798"/>
              </a:spcBef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but different API sets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285737" name="Line 57"/>
          <p:cNvSpPr>
            <a:spLocks noChangeShapeType="1"/>
          </p:cNvSpPr>
          <p:nvPr/>
        </p:nvSpPr>
        <p:spPr bwMode="auto">
          <a:xfrm>
            <a:off x="5994400" y="3109916"/>
            <a:ext cx="0" cy="306387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38" name="Line 58"/>
          <p:cNvSpPr>
            <a:spLocks noChangeShapeType="1"/>
          </p:cNvSpPr>
          <p:nvPr/>
        </p:nvSpPr>
        <p:spPr bwMode="auto">
          <a:xfrm>
            <a:off x="7685087" y="3109916"/>
            <a:ext cx="0" cy="306387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39" name="Line 59"/>
          <p:cNvSpPr>
            <a:spLocks noChangeShapeType="1"/>
          </p:cNvSpPr>
          <p:nvPr/>
        </p:nvSpPr>
        <p:spPr bwMode="auto">
          <a:xfrm>
            <a:off x="9372599" y="3109916"/>
            <a:ext cx="0" cy="306387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40" name="Line 60"/>
          <p:cNvSpPr>
            <a:spLocks noChangeShapeType="1"/>
          </p:cNvSpPr>
          <p:nvPr/>
        </p:nvSpPr>
        <p:spPr bwMode="auto">
          <a:xfrm>
            <a:off x="2616200" y="3097213"/>
            <a:ext cx="0" cy="306387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41" name="Line 61"/>
          <p:cNvSpPr>
            <a:spLocks noChangeShapeType="1"/>
          </p:cNvSpPr>
          <p:nvPr/>
        </p:nvSpPr>
        <p:spPr bwMode="auto">
          <a:xfrm>
            <a:off x="4229100" y="4421188"/>
            <a:ext cx="0" cy="1373549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42" name="Line 62"/>
          <p:cNvSpPr>
            <a:spLocks noChangeShapeType="1"/>
          </p:cNvSpPr>
          <p:nvPr/>
        </p:nvSpPr>
        <p:spPr bwMode="auto">
          <a:xfrm>
            <a:off x="7685087" y="4668841"/>
            <a:ext cx="0" cy="303212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43" name="Line 63"/>
          <p:cNvSpPr>
            <a:spLocks noChangeShapeType="1"/>
          </p:cNvSpPr>
          <p:nvPr/>
        </p:nvSpPr>
        <p:spPr bwMode="auto">
          <a:xfrm>
            <a:off x="2616200" y="4406900"/>
            <a:ext cx="0" cy="304800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5744" name="Rectangle 64"/>
          <p:cNvSpPr>
            <a:spLocks/>
          </p:cNvSpPr>
          <p:nvPr/>
        </p:nvSpPr>
        <p:spPr bwMode="auto">
          <a:xfrm>
            <a:off x="6246718" y="5124452"/>
            <a:ext cx="2898968" cy="102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420532" indent="-374511" algn="ctr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will depend on app store</a:t>
            </a:r>
          </a:p>
          <a:p>
            <a:pPr marL="420532" indent="-374511" algn="ctr">
              <a:spcBef>
                <a:spcPts val="798"/>
              </a:spcBef>
            </a:pPr>
            <a:r>
              <a:rPr lang="en-US" sz="21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   waiting for a leader</a:t>
            </a:r>
          </a:p>
          <a:p>
            <a:pPr marL="420532" indent="-374511" algn="ctr">
              <a:spcBef>
                <a:spcPts val="798"/>
              </a:spcBef>
            </a:pPr>
            <a:r>
              <a:rPr lang="en-US" sz="1600" dirty="0">
                <a:solidFill>
                  <a:schemeClr val="tx1"/>
                </a:solidFill>
                <a:latin typeface="Georgia" charset="0"/>
                <a:sym typeface="Georgia" charset="0"/>
              </a:rPr>
              <a:t>Facebook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? Google? Other ?</a:t>
            </a:r>
            <a:endParaRPr lang="en-US" sz="16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285745" name="Line 65"/>
          <p:cNvSpPr>
            <a:spLocks noChangeShapeType="1"/>
          </p:cNvSpPr>
          <p:nvPr/>
        </p:nvSpPr>
        <p:spPr bwMode="auto">
          <a:xfrm rot="10800000" flipH="1">
            <a:off x="5178425" y="4627563"/>
            <a:ext cx="4968875" cy="0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307744" y="658637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044945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Rectangle 4"/>
          <p:cNvSpPr>
            <a:spLocks/>
          </p:cNvSpPr>
          <p:nvPr/>
        </p:nvSpPr>
        <p:spPr bwMode="auto">
          <a:xfrm>
            <a:off x="165101" y="1593850"/>
            <a:ext cx="10372725" cy="2422525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1299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999" name="Rectangle 5"/>
          <p:cNvSpPr>
            <a:spLocks/>
          </p:cNvSpPr>
          <p:nvPr/>
        </p:nvSpPr>
        <p:spPr bwMode="auto">
          <a:xfrm>
            <a:off x="161929" y="3804838"/>
            <a:ext cx="10313987" cy="2305433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0" name="Line 7"/>
          <p:cNvSpPr>
            <a:spLocks noChangeShapeType="1"/>
          </p:cNvSpPr>
          <p:nvPr/>
        </p:nvSpPr>
        <p:spPr bwMode="auto">
          <a:xfrm>
            <a:off x="2490788" y="3698862"/>
            <a:ext cx="6350" cy="339725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1" name="Line 9"/>
          <p:cNvSpPr>
            <a:spLocks noChangeShapeType="1"/>
          </p:cNvSpPr>
          <p:nvPr/>
        </p:nvSpPr>
        <p:spPr bwMode="auto">
          <a:xfrm>
            <a:off x="4086229" y="3698862"/>
            <a:ext cx="4763" cy="339725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2" name="Line 11"/>
          <p:cNvSpPr>
            <a:spLocks noChangeShapeType="1"/>
          </p:cNvSpPr>
          <p:nvPr/>
        </p:nvSpPr>
        <p:spPr bwMode="auto">
          <a:xfrm>
            <a:off x="5775325" y="3698862"/>
            <a:ext cx="6350" cy="339725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3" name="Line 13"/>
          <p:cNvSpPr>
            <a:spLocks noChangeShapeType="1"/>
          </p:cNvSpPr>
          <p:nvPr/>
        </p:nvSpPr>
        <p:spPr bwMode="auto">
          <a:xfrm>
            <a:off x="7426325" y="3698862"/>
            <a:ext cx="6350" cy="339725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4" name="Line 15"/>
          <p:cNvSpPr>
            <a:spLocks noChangeShapeType="1"/>
          </p:cNvSpPr>
          <p:nvPr/>
        </p:nvSpPr>
        <p:spPr bwMode="auto">
          <a:xfrm>
            <a:off x="9051925" y="3698862"/>
            <a:ext cx="6350" cy="339725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3006" name="Rectangle 17"/>
          <p:cNvSpPr>
            <a:spLocks/>
          </p:cNvSpPr>
          <p:nvPr/>
        </p:nvSpPr>
        <p:spPr bwMode="auto">
          <a:xfrm>
            <a:off x="239714" y="1743079"/>
            <a:ext cx="1371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688" bIns="0"/>
          <a:lstStyle/>
          <a:p>
            <a:pPr marL="46016"/>
            <a:r>
              <a:rPr lang="en-US" sz="1600" dirty="0">
                <a:latin typeface="Georgia" charset="0"/>
                <a:sym typeface="Georgia" charset="0"/>
              </a:rPr>
              <a:t>Key</a:t>
            </a:r>
          </a:p>
          <a:p>
            <a:pPr marL="46016"/>
            <a:r>
              <a:rPr lang="en-US" sz="1600" dirty="0">
                <a:latin typeface="Georgia" charset="0"/>
                <a:sym typeface="Georgia" charset="0"/>
              </a:rPr>
              <a:t>ingredients</a:t>
            </a:r>
          </a:p>
        </p:txBody>
      </p:sp>
      <p:sp>
        <p:nvSpPr>
          <p:cNvPr id="213007" name="Rectangle 24"/>
          <p:cNvSpPr>
            <a:spLocks noGrp="1" noChangeArrowheads="1"/>
          </p:cNvSpPr>
          <p:nvPr>
            <p:ph type="title" idx="4294967295"/>
          </p:nvPr>
        </p:nvSpPr>
        <p:spPr>
          <a:xfrm>
            <a:off x="345961" y="303213"/>
            <a:ext cx="9891716" cy="1462087"/>
          </a:xfrm>
        </p:spPr>
        <p:txBody>
          <a:bodyPr lIns="91348" tIns="45675" rIns="148124" bIns="45675" anchor="t">
            <a:normAutofit/>
          </a:bodyPr>
          <a:lstStyle/>
          <a:p>
            <a:pPr marL="93617" indent="-46016"/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Google &amp; FB are building complete platforms</a:t>
            </a:r>
            <a:r>
              <a:rPr lang="en-US" sz="3900" dirty="0" smtClean="0">
                <a:latin typeface="ＭＳ Ｐゴシック" charset="0"/>
                <a:ea typeface="ＭＳ Ｐゴシック" charset="0"/>
                <a:cs typeface="ＭＳ Ｐゴシック" charset="0"/>
                <a:sym typeface="ＭＳ Ｐゴシック" charset="0"/>
              </a:rPr>
              <a:t/>
            </a:r>
            <a:br>
              <a:rPr lang="en-US" sz="3900" dirty="0" smtClean="0">
                <a:latin typeface="ＭＳ Ｐゴシック" charset="0"/>
                <a:ea typeface="ＭＳ Ｐゴシック" charset="0"/>
                <a:cs typeface="ＭＳ Ｐゴシック" charset="0"/>
                <a:sym typeface="ＭＳ Ｐゴシック" charset="0"/>
              </a:rPr>
            </a:b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  <a:sym typeface="ＭＳ Ｐゴシック" charset="0"/>
              </a:rPr>
              <a:t>adding missing ingredients on </a:t>
            </a: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  <a:sym typeface="ＭＳ Ｐゴシック" charset="0"/>
              </a:rPr>
              <a:t>top of HTML5 enabling technology</a:t>
            </a:r>
            <a:endParaRPr lang="en-US" sz="21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graphicFrame>
        <p:nvGraphicFramePr>
          <p:cNvPr id="187473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92344"/>
              </p:ext>
            </p:extLst>
          </p:nvPr>
        </p:nvGraphicFramePr>
        <p:xfrm>
          <a:off x="1762125" y="1731965"/>
          <a:ext cx="8458202" cy="748026"/>
        </p:xfrm>
        <a:graphic>
          <a:graphicData uri="http://schemas.openxmlformats.org/drawingml/2006/table">
            <a:tbl>
              <a:tblPr/>
              <a:tblGrid>
                <a:gridCol w="1693863"/>
                <a:gridCol w="1689101"/>
                <a:gridCol w="1692275"/>
                <a:gridCol w="1693862"/>
                <a:gridCol w="1689101"/>
              </a:tblGrid>
              <a:tr h="748026"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Software foundations</a:t>
                      </a:r>
                    </a:p>
                  </a:txBody>
                  <a:tcPr marL="12695" marR="12695" marT="61168" marB="4677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Developer ecosystem</a:t>
                      </a:r>
                    </a:p>
                  </a:txBody>
                  <a:tcPr marL="12695" marR="12695" marT="61168" marB="4677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Monetisation</a:t>
                      </a:r>
                    </a:p>
                  </a:txBody>
                  <a:tcPr marL="12695" marR="12695" marT="61168" marB="4677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Distribution</a:t>
                      </a:r>
                    </a:p>
                  </a:txBody>
                  <a:tcPr marL="12695" marR="12695" marT="61168" marB="4677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Retailing</a:t>
                      </a:r>
                    </a:p>
                  </a:txBody>
                  <a:tcPr marL="12695" marR="12695" marT="61168" marB="46778" anchor="ctr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7475" name="Group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508480"/>
              </p:ext>
            </p:extLst>
          </p:nvPr>
        </p:nvGraphicFramePr>
        <p:xfrm>
          <a:off x="1758951" y="2655892"/>
          <a:ext cx="8458202" cy="1059054"/>
        </p:xfrm>
        <a:graphic>
          <a:graphicData uri="http://schemas.openxmlformats.org/drawingml/2006/table">
            <a:tbl>
              <a:tblPr/>
              <a:tblGrid>
                <a:gridCol w="1693863"/>
                <a:gridCol w="1689101"/>
                <a:gridCol w="1692275"/>
                <a:gridCol w="1693862"/>
                <a:gridCol w="1689101"/>
              </a:tblGrid>
              <a:tr h="1059054"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application runtime,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 developer tool-chain, &amp; platform APIs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Developers building and publishing apps around the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software foundation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micropayments,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ad networks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and settlement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app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distribution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 to end users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through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SaaS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 or devices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a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pp 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discovery, promotion, placement, search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&amp; recommendations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6A6A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50940"/>
              </p:ext>
            </p:extLst>
          </p:nvPr>
        </p:nvGraphicFramePr>
        <p:xfrm>
          <a:off x="1789114" y="5020866"/>
          <a:ext cx="8458202" cy="589096"/>
        </p:xfrm>
        <a:graphic>
          <a:graphicData uri="http://schemas.openxmlformats.org/drawingml/2006/table">
            <a:tbl>
              <a:tblPr/>
              <a:tblGrid>
                <a:gridCol w="1693862"/>
                <a:gridCol w="1689101"/>
                <a:gridCol w="1692275"/>
                <a:gridCol w="1693863"/>
                <a:gridCol w="1689101"/>
              </a:tblGrid>
              <a:tr h="589096"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HTML5 with Chrome API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web developers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Google Checkout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PC, Mac, Android,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Chrome OS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Chrome 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Web Store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821590"/>
              </p:ext>
            </p:extLst>
          </p:nvPr>
        </p:nvGraphicFramePr>
        <p:xfrm>
          <a:off x="1818878" y="5778025"/>
          <a:ext cx="8458202" cy="589096"/>
        </p:xfrm>
        <a:graphic>
          <a:graphicData uri="http://schemas.openxmlformats.org/drawingml/2006/table">
            <a:tbl>
              <a:tblPr/>
              <a:tblGrid>
                <a:gridCol w="1693862"/>
                <a:gridCol w="1689101"/>
                <a:gridCol w="1692275"/>
                <a:gridCol w="1693863"/>
                <a:gridCol w="1689101"/>
              </a:tblGrid>
              <a:tr h="589096"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HTML5 with Facebook APIs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Web and Flash developers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FB Credits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900M Facebook users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FB app recommendations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971472"/>
              </p:ext>
            </p:extLst>
          </p:nvPr>
        </p:nvGraphicFramePr>
        <p:xfrm>
          <a:off x="1800962" y="4248990"/>
          <a:ext cx="8458202" cy="589096"/>
        </p:xfrm>
        <a:graphic>
          <a:graphicData uri="http://schemas.openxmlformats.org/drawingml/2006/table">
            <a:tbl>
              <a:tblPr/>
              <a:tblGrid>
                <a:gridCol w="1693862"/>
                <a:gridCol w="1689101"/>
                <a:gridCol w="1692275"/>
                <a:gridCol w="1693863"/>
                <a:gridCol w="1689101"/>
              </a:tblGrid>
              <a:tr h="589096"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HTML5 browsers</a:t>
                      </a:r>
                      <a:b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</a:b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(fragmentation)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Fragmented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---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---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5613" rtl="0" eaLnBrk="1" fontAlgn="ctr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ヒラギノ明朝 ProN W3" charset="0"/>
                          <a:sym typeface="Arial" charset="0"/>
                        </a:rPr>
                        <a:t>---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 charset="0"/>
                        <a:ea typeface="ヒラギノ明朝 ProN W3" charset="0"/>
                        <a:cs typeface="ヒラギノ明朝 ProN W3" charset="0"/>
                        <a:sym typeface="Arial" charset="0"/>
                      </a:endParaRPr>
                    </a:p>
                  </a:txBody>
                  <a:tcPr marL="12695" marR="12695" marT="61168" marB="46778" horzOverflow="overflow">
                    <a:lnL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5" name="Picture 3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52" y="4038587"/>
            <a:ext cx="854289" cy="805947"/>
          </a:xfrm>
          <a:prstGeom prst="rect">
            <a:avLst/>
          </a:prstGeom>
        </p:spPr>
      </p:pic>
      <p:sp>
        <p:nvSpPr>
          <p:cNvPr id="20" name="Line 62"/>
          <p:cNvSpPr>
            <a:spLocks noChangeShapeType="1"/>
          </p:cNvSpPr>
          <p:nvPr/>
        </p:nvSpPr>
        <p:spPr bwMode="auto">
          <a:xfrm>
            <a:off x="7748592" y="6623648"/>
            <a:ext cx="0" cy="303212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Line 65"/>
          <p:cNvSpPr>
            <a:spLocks noChangeShapeType="1"/>
          </p:cNvSpPr>
          <p:nvPr/>
        </p:nvSpPr>
        <p:spPr bwMode="auto">
          <a:xfrm rot="10800000" flipH="1">
            <a:off x="5241930" y="6582370"/>
            <a:ext cx="4968875" cy="0"/>
          </a:xfrm>
          <a:prstGeom prst="line">
            <a:avLst/>
          </a:prstGeom>
          <a:noFill/>
          <a:ln w="25400" cap="rnd">
            <a:solidFill>
              <a:srgbClr val="001445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165" y="6746033"/>
            <a:ext cx="705685" cy="7056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6482" y="6696204"/>
            <a:ext cx="5921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 charset="0"/>
              </a:rPr>
              <a:t>HTML5 may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charset="0"/>
              </a:rPr>
              <a:t>end up a yet another walled garden</a:t>
            </a:r>
            <a:b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 charset="0"/>
              </a:rPr>
              <a:t>despite the promise of openness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34" y="4967625"/>
            <a:ext cx="656934" cy="6569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511" y="5661191"/>
            <a:ext cx="898160" cy="8981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408116" y="6770154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26175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81000" y="4478055"/>
            <a:ext cx="4902200" cy="2297395"/>
          </a:xfrm>
        </p:spPr>
        <p:txBody>
          <a:bodyPr anchor="t"/>
          <a:lstStyle/>
          <a:p>
            <a:pPr algn="r"/>
            <a:r>
              <a:rPr lang="en-US" sz="2200" dirty="0">
                <a:solidFill>
                  <a:srgbClr val="8E2621"/>
                </a:solidFill>
              </a:rPr>
              <a:t>“Web as the new </a:t>
            </a:r>
            <a:r>
              <a:rPr lang="en-US" sz="2200" dirty="0" smtClean="0">
                <a:solidFill>
                  <a:srgbClr val="8E2621"/>
                </a:solidFill>
              </a:rPr>
              <a:t/>
            </a:r>
            <a:br>
              <a:rPr lang="en-US" sz="2200" dirty="0" smtClean="0">
                <a:solidFill>
                  <a:srgbClr val="8E2621"/>
                </a:solidFill>
              </a:rPr>
            </a:br>
            <a:r>
              <a:rPr lang="en-US" sz="2200" dirty="0" smtClean="0">
                <a:solidFill>
                  <a:srgbClr val="8E2621"/>
                </a:solidFill>
              </a:rPr>
              <a:t>walled garden“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Research note published as part of 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the VisionMobile 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  <a:t>CEO Trendwatch service</a:t>
            </a:r>
            <a:br>
              <a:rPr lang="en-US" sz="2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dirty="0" smtClean="0">
                <a:solidFill>
                  <a:srgbClr val="660066"/>
                </a:solidFill>
              </a:rPr>
              <a:t/>
            </a:r>
            <a:br>
              <a:rPr lang="en-US" sz="2200" dirty="0" smtClean="0">
                <a:solidFill>
                  <a:srgbClr val="660066"/>
                </a:solidFill>
              </a:rPr>
            </a:br>
            <a:r>
              <a:rPr lang="en-US" sz="2200" dirty="0" err="1" smtClean="0">
                <a:solidFill>
                  <a:srgbClr val="800000"/>
                </a:solidFill>
                <a:cs typeface="Georgia"/>
              </a:rPr>
              <a:t>trends</a:t>
            </a:r>
            <a:r>
              <a:rPr lang="en-US" sz="2200" dirty="0" err="1" smtClean="0">
                <a:solidFill>
                  <a:srgbClr val="800000"/>
                </a:solidFill>
              </a:rPr>
              <a:t>@visionmobile.com</a:t>
            </a:r>
            <a:endParaRPr lang="en-US" sz="2200" dirty="0">
              <a:solidFill>
                <a:srgbClr val="8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pic>
        <p:nvPicPr>
          <p:cNvPr id="8" name="Picture 7" descr="trends1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325" y="850900"/>
            <a:ext cx="6149213" cy="37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95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"/>
          <p:cNvSpPr>
            <a:spLocks/>
          </p:cNvSpPr>
          <p:nvPr/>
        </p:nvSpPr>
        <p:spPr bwMode="auto">
          <a:xfrm>
            <a:off x="8015288" y="1765173"/>
            <a:ext cx="2538412" cy="4851400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9" name="Rectangle 14"/>
          <p:cNvSpPr>
            <a:spLocks/>
          </p:cNvSpPr>
          <p:nvPr/>
        </p:nvSpPr>
        <p:spPr bwMode="auto">
          <a:xfrm>
            <a:off x="8115301" y="1892299"/>
            <a:ext cx="2298700" cy="59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 sz="1600" b="1">
                <a:solidFill>
                  <a:schemeClr val="tx1"/>
                </a:solidFill>
                <a:latin typeface="Georgia" charset="0"/>
                <a:sym typeface="Georgia" charset="0"/>
              </a:rPr>
              <a:t>Strategy definition</a:t>
            </a:r>
          </a:p>
          <a:p>
            <a:pPr marL="47602"/>
            <a:r>
              <a:rPr lang="en-US" sz="1300">
                <a:solidFill>
                  <a:srgbClr val="4D4D4D"/>
                </a:solidFill>
                <a:latin typeface="Georgia" charset="0"/>
                <a:sym typeface="Georgia" charset="0"/>
              </a:rPr>
              <a:t>strategy design, ecosystem positioning, product definition</a:t>
            </a:r>
            <a:r>
              <a:rPr lang="en-US" sz="1300">
                <a:solidFill>
                  <a:srgbClr val="7F7F7F"/>
                </a:solidFill>
                <a:latin typeface="Georgia" charset="0"/>
                <a:sym typeface="Georgia" charset="0"/>
              </a:rPr>
              <a:t/>
            </a:r>
            <a:br>
              <a:rPr lang="en-US" sz="1300">
                <a:solidFill>
                  <a:srgbClr val="7F7F7F"/>
                </a:solidFill>
                <a:latin typeface="Georgia" charset="0"/>
                <a:sym typeface="Georgia" charset="0"/>
              </a:rPr>
            </a:br>
            <a:endParaRPr lang="en-US" sz="1300">
              <a:solidFill>
                <a:srgbClr val="7F7F7F"/>
              </a:solidFill>
              <a:latin typeface="Georgia" charset="0"/>
              <a:sym typeface="Georgia" charset="0"/>
            </a:endParaRPr>
          </a:p>
        </p:txBody>
      </p:sp>
      <p:sp>
        <p:nvSpPr>
          <p:cNvPr id="70" name="Rectangle 24"/>
          <p:cNvSpPr>
            <a:spLocks/>
          </p:cNvSpPr>
          <p:nvPr/>
        </p:nvSpPr>
        <p:spPr bwMode="auto">
          <a:xfrm>
            <a:off x="8153150" y="6008906"/>
            <a:ext cx="2298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Top-100 analyst blog</a:t>
            </a:r>
          </a:p>
          <a:p>
            <a:pPr marL="47602"/>
            <a:r>
              <a:rPr lang="en-US" sz="1000" dirty="0">
                <a:solidFill>
                  <a:srgbClr val="4D4D4D"/>
                </a:solidFill>
                <a:latin typeface="Georgia" charset="0"/>
                <a:sym typeface="Georgia" charset="0"/>
              </a:rPr>
              <a:t>4,000+ subscribers</a:t>
            </a:r>
          </a:p>
          <a:p>
            <a:pPr marL="47602"/>
            <a:r>
              <a:rPr lang="en-US" sz="1000" dirty="0">
                <a:solidFill>
                  <a:srgbClr val="4D4D4D"/>
                </a:solidFill>
                <a:latin typeface="Georgia" charset="0"/>
                <a:sym typeface="Georgia" charset="0"/>
              </a:rPr>
              <a:t>20,000+ monthly </a:t>
            </a:r>
            <a:r>
              <a:rPr lang="en-US" sz="1000" dirty="0" err="1">
                <a:solidFill>
                  <a:srgbClr val="4D4D4D"/>
                </a:solidFill>
                <a:latin typeface="Georgia" charset="0"/>
                <a:sym typeface="Georgia" charset="0"/>
              </a:rPr>
              <a:t>uniques</a:t>
            </a:r>
            <a:endParaRPr lang="en-US" sz="1000" dirty="0">
              <a:solidFill>
                <a:srgbClr val="4D4D4D"/>
              </a:solidFill>
              <a:latin typeface="Georgia" charset="0"/>
              <a:sym typeface="Georgia" charset="0"/>
            </a:endParaRPr>
          </a:p>
          <a:p>
            <a:pPr marL="47602"/>
            <a:r>
              <a:rPr lang="en-US" sz="1000" dirty="0">
                <a:solidFill>
                  <a:srgbClr val="4D4D4D"/>
                </a:solidFill>
                <a:latin typeface="Georgia" charset="0"/>
                <a:sym typeface="Georgia" charset="0"/>
              </a:rPr>
              <a:t>90% mobile industry insiders</a:t>
            </a:r>
            <a:r>
              <a:rPr lang="en-US" sz="1000" dirty="0">
                <a:solidFill>
                  <a:srgbClr val="7F7F7F"/>
                </a:solidFill>
                <a:latin typeface="Georgia" charset="0"/>
                <a:sym typeface="Georgia" charset="0"/>
              </a:rPr>
              <a:t/>
            </a:r>
            <a:br>
              <a:rPr lang="en-US" sz="1000" dirty="0">
                <a:solidFill>
                  <a:srgbClr val="7F7F7F"/>
                </a:solidFill>
                <a:latin typeface="Georgia" charset="0"/>
                <a:sym typeface="Georgia" charset="0"/>
              </a:rPr>
            </a:br>
            <a:endParaRPr lang="en-US" sz="1000" dirty="0">
              <a:solidFill>
                <a:srgbClr val="7F7F7F"/>
              </a:solidFill>
              <a:latin typeface="Georgia" charset="0"/>
              <a:sym typeface="Georgia" charset="0"/>
            </a:endParaRPr>
          </a:p>
        </p:txBody>
      </p:sp>
      <p:pic>
        <p:nvPicPr>
          <p:cNvPr id="71" name="Picture 2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2552" y="4837976"/>
            <a:ext cx="1873250" cy="107791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12"/>
          <p:cNvSpPr>
            <a:spLocks/>
          </p:cNvSpPr>
          <p:nvPr/>
        </p:nvSpPr>
        <p:spPr bwMode="auto">
          <a:xfrm>
            <a:off x="8150355" y="4104126"/>
            <a:ext cx="1984989" cy="522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Mobile Megatrends </a:t>
            </a:r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series</a:t>
            </a:r>
          </a:p>
          <a:p>
            <a:pPr marL="39668"/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Following and </a:t>
            </a:r>
            <a:r>
              <a:rPr lang="en-US" sz="1000" dirty="0" err="1" smtClean="0">
                <a:solidFill>
                  <a:schemeClr val="tx1"/>
                </a:solidFill>
                <a:latin typeface="Georgia" charset="0"/>
                <a:sym typeface="Georgia" charset="0"/>
              </a:rPr>
              <a:t>analysing</a:t>
            </a:r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 major trends in mobile </a:t>
            </a:r>
            <a:endParaRPr lang="en-US" sz="10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 bwMode="auto">
          <a:xfrm>
            <a:off x="4" y="7197727"/>
            <a:ext cx="24939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0" tIns="45680" rIns="91360" bIns="4568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12967" indent="-3745599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697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394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0922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7896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9ACABA4-CEF4-F748-92D1-3F6490F6B398}" type="slidenum">
              <a:rPr kumimoji="0" lang="he-IL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明朝 ProN W3" charset="0"/>
                <a:cs typeface="Arial" charset="0"/>
                <a:sym typeface="Arial" charset="0"/>
              </a:rPr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明朝 ProN W3" charset="0"/>
              <a:cs typeface="Arial" charset="0"/>
              <a:sym typeface="Arial" charset="0"/>
            </a:endParaRPr>
          </a:p>
        </p:txBody>
      </p:sp>
      <p:sp>
        <p:nvSpPr>
          <p:cNvPr id="74" name="Rectangle 5"/>
          <p:cNvSpPr>
            <a:spLocks/>
          </p:cNvSpPr>
          <p:nvPr/>
        </p:nvSpPr>
        <p:spPr bwMode="auto">
          <a:xfrm>
            <a:off x="5359402" y="1752600"/>
            <a:ext cx="2540000" cy="4851400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5" name="Rectangle 6"/>
          <p:cNvSpPr>
            <a:spLocks/>
          </p:cNvSpPr>
          <p:nvPr/>
        </p:nvSpPr>
        <p:spPr bwMode="auto">
          <a:xfrm>
            <a:off x="114300" y="1752600"/>
            <a:ext cx="2540000" cy="4851400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6" name="Rectangle 9"/>
          <p:cNvSpPr>
            <a:spLocks/>
          </p:cNvSpPr>
          <p:nvPr/>
        </p:nvSpPr>
        <p:spPr bwMode="auto">
          <a:xfrm>
            <a:off x="223839" y="393703"/>
            <a:ext cx="9945686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>
                <a:solidFill>
                  <a:schemeClr val="tx1"/>
                </a:solidFill>
                <a:latin typeface="Georgia" charset="0"/>
                <a:sym typeface="Georgia" charset="0"/>
              </a:rPr>
              <a:t>VisionMobile</a:t>
            </a:r>
          </a:p>
          <a:p>
            <a:pPr marL="47602"/>
            <a:r>
              <a:rPr lang="en-US" sz="3800">
                <a:solidFill>
                  <a:srgbClr val="000066"/>
                </a:solidFill>
                <a:latin typeface="Georgia" charset="0"/>
                <a:sym typeface="Georgia" charset="0"/>
              </a:rPr>
              <a:t>Distilling market noise into market sense</a:t>
            </a:r>
          </a:p>
        </p:txBody>
      </p:sp>
      <p:sp>
        <p:nvSpPr>
          <p:cNvPr id="77" name="Rectangle 10"/>
          <p:cNvSpPr>
            <a:spLocks/>
          </p:cNvSpPr>
          <p:nvPr/>
        </p:nvSpPr>
        <p:spPr bwMode="auto">
          <a:xfrm>
            <a:off x="5572125" y="1892299"/>
            <a:ext cx="2300287" cy="59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 sz="16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Market maps</a:t>
            </a:r>
          </a:p>
          <a:p>
            <a:pPr marL="47602"/>
            <a:r>
              <a:rPr lang="en-US" sz="1300" dirty="0">
                <a:solidFill>
                  <a:srgbClr val="4D4D4D"/>
                </a:solidFill>
                <a:latin typeface="Georgia" charset="0"/>
                <a:sym typeface="Georgia" charset="0"/>
              </a:rPr>
              <a:t>Competitive landscape </a:t>
            </a:r>
            <a:r>
              <a:rPr lang="en-US" sz="13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maps</a:t>
            </a:r>
            <a:endParaRPr lang="en-US" sz="1300" dirty="0">
              <a:solidFill>
                <a:srgbClr val="4D4D4D"/>
              </a:solidFill>
              <a:latin typeface="Georgia" charset="0"/>
              <a:sym typeface="Georgia" charset="0"/>
            </a:endParaRPr>
          </a:p>
        </p:txBody>
      </p:sp>
      <p:sp>
        <p:nvSpPr>
          <p:cNvPr id="78" name="Rectangle 11"/>
          <p:cNvSpPr>
            <a:spLocks/>
          </p:cNvSpPr>
          <p:nvPr/>
        </p:nvSpPr>
        <p:spPr bwMode="auto">
          <a:xfrm>
            <a:off x="1306518" y="5686425"/>
            <a:ext cx="134778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HTML5</a:t>
            </a:r>
          </a:p>
          <a:p>
            <a:pPr marL="39668"/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and its impact to the mobile industry</a:t>
            </a:r>
            <a:endParaRPr lang="en-US" sz="10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sp>
        <p:nvSpPr>
          <p:cNvPr id="79" name="Rectangle 13"/>
          <p:cNvSpPr>
            <a:spLocks/>
          </p:cNvSpPr>
          <p:nvPr/>
        </p:nvSpPr>
        <p:spPr bwMode="auto">
          <a:xfrm>
            <a:off x="239715" y="1892300"/>
            <a:ext cx="230028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 sz="16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Research</a:t>
            </a:r>
          </a:p>
          <a:p>
            <a:pPr marL="47602"/>
            <a:r>
              <a:rPr lang="en-US" sz="1300" dirty="0">
                <a:solidFill>
                  <a:srgbClr val="4D4D4D"/>
                </a:solidFill>
                <a:latin typeface="Georgia" charset="0"/>
                <a:sym typeface="Georgia" charset="0"/>
              </a:rPr>
              <a:t>competitive analysis, commissioned </a:t>
            </a:r>
            <a:r>
              <a:rPr lang="en-US" sz="13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research</a:t>
            </a:r>
            <a:endParaRPr lang="en-US" sz="1300" dirty="0">
              <a:solidFill>
                <a:srgbClr val="4D4D4D"/>
              </a:solidFill>
              <a:latin typeface="Georgia" charset="0"/>
              <a:sym typeface="Georgia" charset="0"/>
            </a:endParaRPr>
          </a:p>
        </p:txBody>
      </p:sp>
      <p:sp>
        <p:nvSpPr>
          <p:cNvPr id="80" name="Rectangle 15"/>
          <p:cNvSpPr>
            <a:spLocks/>
          </p:cNvSpPr>
          <p:nvPr/>
        </p:nvSpPr>
        <p:spPr bwMode="auto">
          <a:xfrm>
            <a:off x="114300" y="1598615"/>
            <a:ext cx="2540000" cy="889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" name="Rectangle 16"/>
          <p:cNvSpPr>
            <a:spLocks/>
          </p:cNvSpPr>
          <p:nvPr/>
        </p:nvSpPr>
        <p:spPr bwMode="auto">
          <a:xfrm>
            <a:off x="5524501" y="4142734"/>
            <a:ext cx="2246312" cy="35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Mobile Industry Atlas, </a:t>
            </a:r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5</a:t>
            </a:r>
            <a:r>
              <a:rPr lang="en-US" sz="1000" b="1" baseline="30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th</a:t>
            </a:r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ed.</a:t>
            </a:r>
          </a:p>
          <a:p>
            <a:pPr marL="39668"/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1,700</a:t>
            </a:r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+ companies, </a:t>
            </a:r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90 </a:t>
            </a:r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market sectors</a:t>
            </a:r>
          </a:p>
        </p:txBody>
      </p:sp>
      <p:sp>
        <p:nvSpPr>
          <p:cNvPr id="82" name="Rectangle 17"/>
          <p:cNvSpPr>
            <a:spLocks/>
          </p:cNvSpPr>
          <p:nvPr/>
        </p:nvSpPr>
        <p:spPr bwMode="auto">
          <a:xfrm>
            <a:off x="5524500" y="6361117"/>
            <a:ext cx="1866900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>
                <a:solidFill>
                  <a:schemeClr val="tx1"/>
                </a:solidFill>
                <a:latin typeface="Georgia" charset="0"/>
                <a:sym typeface="Georgia" charset="0"/>
              </a:rPr>
              <a:t>100 million club</a:t>
            </a:r>
          </a:p>
          <a:p>
            <a:pPr marL="39668"/>
            <a:r>
              <a:rPr lang="en-US" sz="1000">
                <a:solidFill>
                  <a:schemeClr val="tx1"/>
                </a:solidFill>
                <a:latin typeface="Georgia" charset="0"/>
                <a:sym typeface="Georgia" charset="0"/>
              </a:rPr>
              <a:t>tracking successful businesses in mobile</a:t>
            </a:r>
          </a:p>
        </p:txBody>
      </p:sp>
      <p:sp>
        <p:nvSpPr>
          <p:cNvPr id="83" name="Rectangle 19"/>
          <p:cNvSpPr>
            <a:spLocks/>
          </p:cNvSpPr>
          <p:nvPr/>
        </p:nvSpPr>
        <p:spPr bwMode="auto">
          <a:xfrm>
            <a:off x="2743200" y="1752600"/>
            <a:ext cx="2540000" cy="4851400"/>
          </a:xfrm>
          <a:prstGeom prst="rect">
            <a:avLst/>
          </a:prstGeom>
          <a:gradFill rotWithShape="0">
            <a:gsLst>
              <a:gs pos="0">
                <a:srgbClr val="E6E6E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" name="Rectangle 20"/>
          <p:cNvSpPr>
            <a:spLocks/>
          </p:cNvSpPr>
          <p:nvPr/>
        </p:nvSpPr>
        <p:spPr bwMode="auto">
          <a:xfrm>
            <a:off x="2743200" y="1600203"/>
            <a:ext cx="2540000" cy="889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5" name="Rectangle 21"/>
          <p:cNvSpPr>
            <a:spLocks/>
          </p:cNvSpPr>
          <p:nvPr/>
        </p:nvSpPr>
        <p:spPr bwMode="auto">
          <a:xfrm>
            <a:off x="2895600" y="1892300"/>
            <a:ext cx="22987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02" bIns="0"/>
          <a:lstStyle/>
          <a:p>
            <a:pPr marL="47602"/>
            <a:r>
              <a:rPr lang="en-US" sz="16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Workshops</a:t>
            </a:r>
          </a:p>
          <a:p>
            <a:pPr marL="47602"/>
            <a:r>
              <a:rPr lang="en-US" sz="13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mobile industry dynamics</a:t>
            </a:r>
          </a:p>
          <a:p>
            <a:pPr marL="47602"/>
            <a:r>
              <a:rPr lang="en-US" sz="1300" dirty="0" smtClean="0">
                <a:solidFill>
                  <a:srgbClr val="4D4D4D"/>
                </a:solidFill>
                <a:latin typeface="Georgia" charset="0"/>
                <a:sym typeface="Georgia" charset="0"/>
              </a:rPr>
              <a:t>for telcos and OEMs</a:t>
            </a:r>
            <a:endParaRPr lang="en-US" sz="1300" dirty="0">
              <a:solidFill>
                <a:srgbClr val="4D4D4D"/>
              </a:solidFill>
              <a:latin typeface="Georgia" charset="0"/>
              <a:sym typeface="Georgia" charset="0"/>
            </a:endParaRPr>
          </a:p>
        </p:txBody>
      </p:sp>
      <p:sp>
        <p:nvSpPr>
          <p:cNvPr id="86" name="Rectangle 22"/>
          <p:cNvSpPr>
            <a:spLocks/>
          </p:cNvSpPr>
          <p:nvPr/>
        </p:nvSpPr>
        <p:spPr bwMode="auto">
          <a:xfrm>
            <a:off x="2921000" y="4165603"/>
            <a:ext cx="2222500" cy="69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Mobile Innovation </a:t>
            </a:r>
            <a:b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</a:br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Economics</a:t>
            </a:r>
            <a:endParaRPr lang="en-US" sz="1000" b="1" dirty="0">
              <a:solidFill>
                <a:schemeClr val="tx1"/>
              </a:solidFill>
              <a:latin typeface="Georgia" charset="0"/>
              <a:sym typeface="Georgia" charset="0"/>
            </a:endParaRPr>
          </a:p>
          <a:p>
            <a:pPr marL="39668"/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how Internet business models are impacting telecoms and how to innovate in the age of software</a:t>
            </a:r>
          </a:p>
        </p:txBody>
      </p:sp>
      <p:sp>
        <p:nvSpPr>
          <p:cNvPr id="87" name="Rectangle 23"/>
          <p:cNvSpPr>
            <a:spLocks/>
          </p:cNvSpPr>
          <p:nvPr/>
        </p:nvSpPr>
        <p:spPr bwMode="auto">
          <a:xfrm>
            <a:off x="2921003" y="6308939"/>
            <a:ext cx="1727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The Android Game Plan</a:t>
            </a:r>
          </a:p>
          <a:p>
            <a:pPr marL="39668"/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the commercial mechanics behind Android and how Google runs the show</a:t>
            </a:r>
          </a:p>
        </p:txBody>
      </p:sp>
      <p:sp>
        <p:nvSpPr>
          <p:cNvPr id="88" name="Rectangle 26"/>
          <p:cNvSpPr>
            <a:spLocks/>
          </p:cNvSpPr>
          <p:nvPr/>
        </p:nvSpPr>
        <p:spPr bwMode="auto">
          <a:xfrm>
            <a:off x="5359402" y="1600203"/>
            <a:ext cx="2540000" cy="889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9" name="Rectangle 27"/>
          <p:cNvSpPr>
            <a:spLocks/>
          </p:cNvSpPr>
          <p:nvPr/>
        </p:nvSpPr>
        <p:spPr bwMode="auto">
          <a:xfrm>
            <a:off x="8001005" y="1600203"/>
            <a:ext cx="2538412" cy="889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90" name="Picture 2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6400" y="5026240"/>
            <a:ext cx="1168400" cy="1168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29"/>
          <p:cNvSpPr>
            <a:spLocks/>
          </p:cNvSpPr>
          <p:nvPr/>
        </p:nvSpPr>
        <p:spPr bwMode="auto">
          <a:xfrm>
            <a:off x="1255713" y="2895604"/>
            <a:ext cx="13081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Developer Economics</a:t>
            </a:r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 </a:t>
            </a:r>
            <a:r>
              <a:rPr lang="en-US" sz="1000" b="1" dirty="0">
                <a:solidFill>
                  <a:schemeClr val="tx1"/>
                </a:solidFill>
                <a:latin typeface="Georgia" charset="0"/>
                <a:sym typeface="Georgia" charset="0"/>
              </a:rPr>
              <a:t>2011</a:t>
            </a:r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: </a:t>
            </a:r>
            <a:b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</a:br>
            <a:r>
              <a:rPr lang="en-US" sz="1000" dirty="0">
                <a:solidFill>
                  <a:schemeClr val="tx1"/>
                </a:solidFill>
                <a:latin typeface="Georgia" charset="0"/>
                <a:sym typeface="Georgia" charset="0"/>
              </a:rPr>
              <a:t>How developers and brands are making money in the mobile app economy</a:t>
            </a:r>
          </a:p>
        </p:txBody>
      </p:sp>
      <p:pic>
        <p:nvPicPr>
          <p:cNvPr id="92" name="Picture 3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2865438"/>
            <a:ext cx="841375" cy="2347912"/>
          </a:xfrm>
          <a:prstGeom prst="rect">
            <a:avLst/>
          </a:prstGeom>
          <a:noFill/>
          <a:ln>
            <a:noFill/>
          </a:ln>
          <a:effectLst>
            <a:reflection stA="50000" endPos="15000" dist="127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2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572" y="5645974"/>
            <a:ext cx="749300" cy="106045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reflection stA="50000" endPos="15000" dist="127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34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942" y="2847976"/>
            <a:ext cx="1166811" cy="2413000"/>
          </a:xfrm>
          <a:prstGeom prst="rect">
            <a:avLst/>
          </a:prstGeom>
          <a:noFill/>
          <a:ln>
            <a:noFill/>
          </a:ln>
          <a:effectLst>
            <a:reflection stA="50000" endPos="15000" dist="127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" name="Rectangle 33"/>
          <p:cNvSpPr>
            <a:spLocks/>
          </p:cNvSpPr>
          <p:nvPr/>
        </p:nvSpPr>
        <p:spPr bwMode="auto">
          <a:xfrm>
            <a:off x="254000" y="4305300"/>
            <a:ext cx="1346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598" bIns="0"/>
          <a:lstStyle/>
          <a:p>
            <a:pPr marL="39668"/>
            <a:r>
              <a:rPr lang="en-US" sz="1000" b="1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Clash of ecosystems</a:t>
            </a:r>
          </a:p>
          <a:p>
            <a:pPr marL="39668"/>
            <a:r>
              <a:rPr lang="en-US" sz="1000" dirty="0" smtClean="0">
                <a:solidFill>
                  <a:schemeClr val="tx1"/>
                </a:solidFill>
                <a:latin typeface="Georgia" charset="0"/>
                <a:sym typeface="Georgia" charset="0"/>
              </a:rPr>
              <a:t>mobile platforms and the battle for dominance</a:t>
            </a:r>
            <a:endParaRPr lang="en-US" sz="1000" dirty="0">
              <a:solidFill>
                <a:schemeClr val="tx1"/>
              </a:solidFill>
              <a:latin typeface="Georgia" charset="0"/>
              <a:sym typeface="Georgia" charset="0"/>
            </a:endParaRPr>
          </a:p>
        </p:txBody>
      </p:sp>
      <p:pic>
        <p:nvPicPr>
          <p:cNvPr id="96" name="Picture 95" descr="Cover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6481" y="4286577"/>
            <a:ext cx="795647" cy="1125768"/>
          </a:xfrm>
          <a:prstGeom prst="rect">
            <a:avLst/>
          </a:prstGeom>
          <a:effectLst>
            <a:reflection stA="50000" endPos="15000" dist="12700" dir="5400000" sy="-100000" algn="bl" rotWithShape="0"/>
          </a:effectLst>
        </p:spPr>
      </p:pic>
      <p:pic>
        <p:nvPicPr>
          <p:cNvPr id="97" name="Picture 96" descr="Atlasv5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2449" y="2583532"/>
            <a:ext cx="2231634" cy="1389637"/>
          </a:xfrm>
          <a:prstGeom prst="rect">
            <a:avLst/>
          </a:prstGeom>
          <a:effectLst>
            <a:reflection stA="50000" endPos="15000" dist="12700" dir="5400000" sy="-100000" algn="bl" rotWithShape="0"/>
          </a:effectLst>
        </p:spPr>
      </p:pic>
      <p:pic>
        <p:nvPicPr>
          <p:cNvPr id="98" name="Picture 97" descr="Preview100Millio_small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365" y="4865780"/>
            <a:ext cx="1408261" cy="1408261"/>
          </a:xfrm>
          <a:prstGeom prst="rect">
            <a:avLst/>
          </a:prstGeom>
          <a:effectLst>
            <a:reflection stA="50000" endPos="15000" dist="12700" dir="5400000" sy="-100000" algn="bl" rotWithShape="0"/>
          </a:effectLst>
        </p:spPr>
      </p:pic>
      <p:pic>
        <p:nvPicPr>
          <p:cNvPr id="99" name="Picture 98" descr="Megatrends 2012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6239" y="2816279"/>
            <a:ext cx="1534134" cy="115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3298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20068456Mediu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1874349" cy="7909240"/>
          </a:xfrm>
          <a:prstGeom prst="rect">
            <a:avLst/>
          </a:prstGeom>
        </p:spPr>
      </p:pic>
      <p:sp>
        <p:nvSpPr>
          <p:cNvPr id="56323" name="Rectangle 2"/>
          <p:cNvSpPr>
            <a:spLocks/>
          </p:cNvSpPr>
          <p:nvPr/>
        </p:nvSpPr>
        <p:spPr bwMode="auto">
          <a:xfrm>
            <a:off x="7554913" y="7285038"/>
            <a:ext cx="21351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6" bIns="0" anchor="ctr"/>
          <a:lstStyle/>
          <a:p>
            <a:pPr marL="39688" algn="r"/>
            <a:r>
              <a:rPr lang="en-US" sz="900">
                <a:solidFill>
                  <a:srgbClr val="808080"/>
                </a:solidFill>
                <a:latin typeface="Georgia" charset="0"/>
                <a:cs typeface="Georgia" charset="0"/>
                <a:sym typeface="Georgia" charset="0"/>
              </a:rPr>
              <a:t>Copyright VisionMobile 2011</a:t>
            </a:r>
          </a:p>
        </p:txBody>
      </p:sp>
      <p:pic>
        <p:nvPicPr>
          <p:cNvPr id="56325" name="Picture 4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025" y="7175500"/>
            <a:ext cx="939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5"/>
          <p:cNvSpPr>
            <a:spLocks/>
          </p:cNvSpPr>
          <p:nvPr/>
        </p:nvSpPr>
        <p:spPr bwMode="auto">
          <a:xfrm>
            <a:off x="-26988" y="-3175"/>
            <a:ext cx="10744201" cy="1930400"/>
          </a:xfrm>
          <a:prstGeom prst="rect">
            <a:avLst/>
          </a:prstGeom>
          <a:solidFill>
            <a:schemeClr val="bg1">
              <a:alpha val="599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Cross-platform tools</a:t>
            </a:r>
            <a:endParaRPr lang="en-US" sz="38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next challenge to the Apple/Google duopoly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70624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 bwMode="auto">
          <a:xfrm>
            <a:off x="2963745" y="1725341"/>
            <a:ext cx="5050805" cy="4982468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many platforms, so little time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Developers face a real challenge making apps for multiple platforms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4020957" y="2801734"/>
            <a:ext cx="2861523" cy="2748593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9" name="Picture 45" descr="images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2" b="100000" l="2825" r="100000">
                        <a14:foregroundMark x1="66102" y1="12019" x2="66102" y2="12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694" y="3794452"/>
            <a:ext cx="839303" cy="98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HTML5_Logo_256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4798" y="1975376"/>
            <a:ext cx="847791" cy="84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5173" y="3863718"/>
            <a:ext cx="964243" cy="96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714" y="3884926"/>
            <a:ext cx="693264" cy="6932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4822" y="3729979"/>
            <a:ext cx="847791" cy="8477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1508164" y="3409254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Windows Phone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C#</a:t>
            </a:r>
            <a:endParaRPr lang="en-US" sz="1400" dirty="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3990752" y="3214191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Android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Java</a:t>
            </a:r>
            <a:endParaRPr lang="en-US" sz="1400" dirty="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5129005" y="3218356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err="1" smtClean="0">
                <a:latin typeface="+mj-lt"/>
              </a:rPr>
              <a:t>iOS</a:t>
            </a:r>
            <a:r>
              <a:rPr lang="en-US" sz="1400" dirty="0" smtClean="0">
                <a:latin typeface="+mj-lt"/>
              </a:rPr>
              <a:t/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Objective C</a:t>
            </a:r>
            <a:endParaRPr lang="en-US" sz="14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2106574" y="2281755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mobile web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HTML/CSS/</a:t>
            </a:r>
            <a:r>
              <a:rPr lang="en-US" sz="1400" dirty="0" err="1" smtClean="0">
                <a:latin typeface="+mj-lt"/>
              </a:rPr>
              <a:t>Javascript</a:t>
            </a:r>
            <a:endParaRPr lang="en-US" sz="1400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8014550" y="3854202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BlackBerry OS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Java, web</a:t>
            </a:r>
            <a:endParaRPr lang="en-US" sz="1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3745" y="5385857"/>
            <a:ext cx="1053330" cy="3818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304" y="2020696"/>
            <a:ext cx="852350" cy="8523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9466" y="5246052"/>
            <a:ext cx="670236" cy="63251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 flipH="1">
            <a:off x="7086510" y="2347541"/>
            <a:ext cx="1424737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Windows 8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C#, C++</a:t>
            </a:r>
            <a:endParaRPr lang="en-US" sz="1400" dirty="0">
              <a:latin typeface="+mj-l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5793" y="6061233"/>
            <a:ext cx="1305801" cy="3821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 flipH="1">
            <a:off x="1469255" y="5224094"/>
            <a:ext cx="1769932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err="1" smtClean="0">
                <a:latin typeface="+mj-lt"/>
              </a:rPr>
              <a:t>Bada</a:t>
            </a:r>
            <a:r>
              <a:rPr lang="en-US" sz="1400" dirty="0" smtClean="0">
                <a:latin typeface="+mj-lt"/>
              </a:rPr>
              <a:t/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C++</a:t>
            </a:r>
            <a:endParaRPr lang="en-US" sz="14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4835796" y="6460466"/>
            <a:ext cx="1472453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err="1" smtClean="0">
                <a:latin typeface="+mj-lt"/>
              </a:rPr>
              <a:t>webOS</a:t>
            </a:r>
            <a:r>
              <a:rPr lang="en-US" sz="1400" dirty="0" smtClean="0">
                <a:latin typeface="+mj-lt"/>
              </a:rPr>
              <a:t/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HTML5, C++</a:t>
            </a:r>
            <a:endParaRPr lang="en-US" sz="1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 flipH="1">
            <a:off x="7547381" y="5090665"/>
            <a:ext cx="1424737" cy="61562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 smtClean="0">
                <a:latin typeface="+mj-lt"/>
              </a:rPr>
              <a:t>Boot2Gecko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HTML5</a:t>
            </a:r>
            <a:endParaRPr lang="en-US" sz="1400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11247" y="6538532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88382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</a:t>
            </a:r>
            <a:r>
              <a:rPr lang="en-US" dirty="0"/>
              <a:t>platform tools come to rescue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drastically </a:t>
            </a: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reduce </a:t>
            </a:r>
            <a:r>
              <a:rPr 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costs by code reuse and efficient developer resource management</a:t>
            </a:r>
            <a:endParaRPr lang="en-US" sz="2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1"/>
          <p:cNvSpPr>
            <a:spLocks/>
          </p:cNvSpPr>
          <p:nvPr/>
        </p:nvSpPr>
        <p:spPr bwMode="auto">
          <a:xfrm>
            <a:off x="223415" y="2215634"/>
            <a:ext cx="4724400" cy="62388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94994"/>
            <a:endParaRPr lang="en-US" sz="22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1"/>
          <p:cNvSpPr>
            <a:spLocks/>
          </p:cNvSpPr>
          <p:nvPr/>
        </p:nvSpPr>
        <p:spPr bwMode="auto">
          <a:xfrm>
            <a:off x="5177999" y="2215634"/>
            <a:ext cx="4725988" cy="623887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defTabSz="994994"/>
            <a:endParaRPr lang="en-US" sz="220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38"/>
          <p:cNvSpPr>
            <a:spLocks/>
          </p:cNvSpPr>
          <p:nvPr/>
        </p:nvSpPr>
        <p:spPr bwMode="auto">
          <a:xfrm>
            <a:off x="2143836" y="2372794"/>
            <a:ext cx="112961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6752" bIns="0">
            <a:spAutoFit/>
          </a:bodyPr>
          <a:lstStyle/>
          <a:p>
            <a:pPr algn="ctr" defTabSz="994994"/>
            <a:r>
              <a:rPr lang="en-US" sz="2200" b="1">
                <a:solidFill>
                  <a:schemeClr val="tx1"/>
                </a:solidFill>
                <a:latin typeface="Cambria" charset="0"/>
                <a:ea typeface="ＭＳ Ｐゴシック" charset="0"/>
                <a:cs typeface="ＭＳ Ｐゴシック" charset="0"/>
                <a:sym typeface="Cambria" charset="0"/>
              </a:rPr>
              <a:t>2000</a:t>
            </a:r>
          </a:p>
        </p:txBody>
      </p:sp>
      <p:sp>
        <p:nvSpPr>
          <p:cNvPr id="10" name="Rectangle 38"/>
          <p:cNvSpPr>
            <a:spLocks/>
          </p:cNvSpPr>
          <p:nvPr/>
        </p:nvSpPr>
        <p:spPr bwMode="auto">
          <a:xfrm>
            <a:off x="6088892" y="2372794"/>
            <a:ext cx="37401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56752" bIns="0">
            <a:spAutoFit/>
          </a:bodyPr>
          <a:lstStyle/>
          <a:p>
            <a:pPr defTabSz="994994"/>
            <a:r>
              <a:rPr lang="en-US" sz="2200" b="1" dirty="0" smtClean="0">
                <a:solidFill>
                  <a:schemeClr val="tx1"/>
                </a:solidFill>
                <a:latin typeface="Cambria" charset="0"/>
                <a:ea typeface="ＭＳ Ｐゴシック" charset="0"/>
                <a:cs typeface="ＭＳ Ｐゴシック" charset="0"/>
                <a:sym typeface="Cambria" charset="0"/>
              </a:rPr>
              <a:t>today – explosion of tools</a:t>
            </a:r>
            <a:endParaRPr lang="en-US" sz="2200" b="1" dirty="0">
              <a:solidFill>
                <a:schemeClr val="tx1"/>
              </a:solidFill>
              <a:latin typeface="Cambria" charset="0"/>
              <a:ea typeface="ＭＳ Ｐゴシック" charset="0"/>
              <a:cs typeface="ＭＳ Ｐゴシック" charset="0"/>
              <a:sym typeface="Cambri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254" y="3881408"/>
            <a:ext cx="831943" cy="6536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3431" y="3898823"/>
            <a:ext cx="945960" cy="587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304" y="4638148"/>
            <a:ext cx="614069" cy="614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9623" y="4810427"/>
            <a:ext cx="873944" cy="2675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1819" y="5379244"/>
            <a:ext cx="1297918" cy="3785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8655" y="3702658"/>
            <a:ext cx="1158566" cy="513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7177" y="3381181"/>
            <a:ext cx="1088577" cy="388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400" y="3379428"/>
            <a:ext cx="634595" cy="42306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419" y="3615969"/>
            <a:ext cx="1355380" cy="3783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5057" y="4317460"/>
            <a:ext cx="1360273" cy="5679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2411" y="4221147"/>
            <a:ext cx="1085805" cy="40174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297" y="5387477"/>
            <a:ext cx="960523" cy="3842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3637" y="5036220"/>
            <a:ext cx="776229" cy="6139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2231" y="4801541"/>
            <a:ext cx="1056776" cy="37742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6984450" y="4129167"/>
            <a:ext cx="1279698" cy="1016859"/>
            <a:chOff x="10807453" y="1813496"/>
            <a:chExt cx="1725137" cy="137080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7453" y="1813496"/>
              <a:ext cx="831943" cy="65367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86630" y="1830911"/>
              <a:ext cx="945960" cy="58724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69503" y="2570236"/>
              <a:ext cx="614069" cy="614069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02822" y="2742515"/>
              <a:ext cx="873944" cy="267578"/>
            </a:xfrm>
            <a:prstGeom prst="rect">
              <a:avLst/>
            </a:prstGeom>
          </p:spPr>
        </p:pic>
      </p:grpSp>
      <p:sp>
        <p:nvSpPr>
          <p:cNvPr id="30" name="Rectangle 29"/>
          <p:cNvSpPr/>
          <p:nvPr/>
        </p:nvSpPr>
        <p:spPr>
          <a:xfrm>
            <a:off x="6979799" y="6156698"/>
            <a:ext cx="159930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100+ tools!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310899" y="6599538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317361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900"/>
          <a:stretch>
            <a:fillRect/>
          </a:stretch>
        </p:blipFill>
        <p:spPr>
          <a:xfrm>
            <a:off x="1584751" y="1421473"/>
            <a:ext cx="8146084" cy="51216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2341" y="6584492"/>
            <a:ext cx="6178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+mj-lt"/>
              </a:rPr>
              <a:t>Source: VisionMobile Cross-platform Developer Tools 2012 report</a:t>
            </a:r>
            <a:endParaRPr lang="en-US" sz="1600" dirty="0">
              <a:solidFill>
                <a:srgbClr val="7F7F7F"/>
              </a:solidFill>
              <a:latin typeface="+mj-lt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223415" y="0"/>
            <a:ext cx="10253566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none" lIns="50800" tIns="50800" rIns="99535" bIns="50800" numCol="1" anchor="ctr" anchorCtr="0" compatLnSpc="1">
            <a:prstTxWarp prst="textNoShape">
              <a:avLst/>
            </a:prstTxWarp>
          </a:bodyPr>
          <a:lstStyle/>
          <a:p>
            <a:pPr marL="47625" marR="0" lvl="0" indent="-47625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Georgia" charset="0"/>
              </a:rPr>
              <a:t>Mergers &amp; Acquisitions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2D2D8A"/>
                </a:solidFill>
                <a:effectLst/>
                <a:uLnTx/>
                <a:uFillTx/>
                <a:latin typeface="+mj-lt"/>
                <a:ea typeface="+mj-ea"/>
                <a:cs typeface="+mj-cs"/>
                <a:sym typeface="Georgia" charset="0"/>
              </a:rPr>
              <a:t> in the CPT space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95871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Diversity of tools catering to all use cases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catering to all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sorts of developers, types of apps and mobile platforms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52211" y="1830234"/>
            <a:ext cx="4104456" cy="202464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59227" y="2190275"/>
            <a:ext cx="205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err="1" smtClean="0">
                <a:latin typeface="+mj-lt"/>
              </a:rPr>
              <a:t>Javascript</a:t>
            </a:r>
            <a:r>
              <a:rPr lang="en-US" sz="1800" b="1" dirty="0" smtClean="0">
                <a:latin typeface="+mj-lt"/>
              </a:rPr>
              <a:t> tools</a:t>
            </a:r>
            <a:endParaRPr lang="en-US" sz="1800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6227" y="2622323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40337" y="3782060"/>
            <a:ext cx="176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App factories</a:t>
            </a:r>
            <a:endParaRPr lang="en-US" sz="1800" b="1" dirty="0"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31092" y="4214108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34687" y="5446901"/>
            <a:ext cx="187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Web-to-native</a:t>
            </a:r>
            <a:endParaRPr lang="en-US" sz="1800" b="1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42695" y="5512973"/>
            <a:ext cx="134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Runtimes</a:t>
            </a:r>
            <a:endParaRPr lang="en-US" sz="1800" b="1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626456" y="2149499"/>
            <a:ext cx="280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       Source translators</a:t>
            </a:r>
            <a:endParaRPr lang="en-US" sz="1800" b="1" dirty="0">
              <a:latin typeface="+mj-lt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275" y="2190275"/>
            <a:ext cx="504056" cy="50405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3879" y="5446901"/>
            <a:ext cx="504056" cy="50405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7156" y="3782060"/>
            <a:ext cx="504056" cy="50405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8455" y="2149499"/>
            <a:ext cx="504056" cy="50405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039" y="5512973"/>
            <a:ext cx="504056" cy="50405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271" y="3133312"/>
            <a:ext cx="892631" cy="22869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0407" y="2994418"/>
            <a:ext cx="271119" cy="4066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043" y="3161092"/>
            <a:ext cx="440729" cy="26983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233" y="2613418"/>
            <a:ext cx="998897" cy="2312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5013" y="2626817"/>
            <a:ext cx="710959" cy="2547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5371" y="2940446"/>
            <a:ext cx="803157" cy="2492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2357" y="2569199"/>
            <a:ext cx="926976" cy="24719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527" y="2784452"/>
            <a:ext cx="966345" cy="36367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4088" y="2520004"/>
            <a:ext cx="544644" cy="54464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36" b="100000" l="0" r="99675">
                        <a14:foregroundMark x1="46371" y1="53191" x2="46371" y2="53191"/>
                        <a14:foregroundMark x1="41928" y1="56535" x2="41928" y2="56535"/>
                        <a14:foregroundMark x1="57313" y1="55623" x2="57313" y2="55623"/>
                        <a14:foregroundMark x1="61755" y1="49240" x2="61755" y2="49240"/>
                        <a14:foregroundMark x1="73239" y1="58967" x2="73239" y2="58967"/>
                        <a14:foregroundMark x1="80823" y1="62310" x2="80823" y2="62310"/>
                        <a14:foregroundMark x1="90899" y1="59878" x2="90899" y2="59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139" y="2707772"/>
            <a:ext cx="1005355" cy="35835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471" y="2829497"/>
            <a:ext cx="527026" cy="52702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0730" y="4573860"/>
            <a:ext cx="727980" cy="18927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0" r="100000">
                        <a14:foregroundMark x1="75238" y1="58462" x2="75238" y2="58462"/>
                        <a14:foregroundMark x1="46190" y1="63077" x2="46190" y2="63077"/>
                        <a14:foregroundMark x1="40476" y1="52308" x2="40476" y2="52308"/>
                        <a14:foregroundMark x1="40000" y1="40000" x2="40000" y2="40000"/>
                        <a14:foregroundMark x1="33333" y1="53846" x2="33333" y2="53846"/>
                        <a14:foregroundMark x1="54762" y1="55385" x2="54762" y2="55385"/>
                        <a14:foregroundMark x1="54762" y1="41538" x2="54762" y2="41538"/>
                        <a14:foregroundMark x1="61429" y1="56923" x2="61429" y2="56923"/>
                        <a14:foregroundMark x1="68095" y1="53846" x2="68095" y2="53846"/>
                        <a14:foregroundMark x1="72381" y1="50769" x2="72381" y2="50769"/>
                        <a14:foregroundMark x1="70952" y1="60000" x2="70952" y2="60000"/>
                        <a14:foregroundMark x1="81905" y1="55385" x2="81905" y2="55385"/>
                        <a14:foregroundMark x1="85238" y1="52308" x2="85238" y2="52308"/>
                        <a14:foregroundMark x1="91429" y1="50769" x2="91429" y2="50769"/>
                        <a14:foregroundMark x1="89524" y1="43077" x2="89524" y2="43077"/>
                        <a14:foregroundMark x1="64286" y1="46154" x2="64286" y2="46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167" y="4179078"/>
            <a:ext cx="1009460" cy="31245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21" cstate="screen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>
                        <a14:foregroundMark x1="47511" y1="52000" x2="47511" y2="52000"/>
                        <a14:foregroundMark x1="42534" y1="64000" x2="42534" y2="64000"/>
                        <a14:foregroundMark x1="33937" y1="56000" x2="33937" y2="56000"/>
                        <a14:foregroundMark x1="27149" y1="64000" x2="27149" y2="64000"/>
                        <a14:foregroundMark x1="58371" y1="64000" x2="58371" y2="64000"/>
                        <a14:foregroundMark x1="62443" y1="64000" x2="62443" y2="64000"/>
                        <a14:foregroundMark x1="71041" y1="60000" x2="71041" y2="60000"/>
                        <a14:foregroundMark x1="82353" y1="64000" x2="82353" y2="64000"/>
                        <a14:foregroundMark x1="87330" y1="58000" x2="87330" y2="58000"/>
                        <a14:foregroundMark x1="91403" y1="58000" x2="91403" y2="58000"/>
                        <a14:foregroundMark x1="94570" y1="64000" x2="94570" y2="6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5568" y="4523273"/>
            <a:ext cx="778933" cy="1763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742" y="4498318"/>
            <a:ext cx="568326" cy="25258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>
                        <a14:foregroundMark x1="17333" y1="46154" x2="17333" y2="46154"/>
                        <a14:foregroundMark x1="15667" y1="26154" x2="15667" y2="26154"/>
                        <a14:foregroundMark x1="13333" y1="33846" x2="13333" y2="33846"/>
                        <a14:foregroundMark x1="10667" y1="27692" x2="10667" y2="27692"/>
                        <a14:foregroundMark x1="8333" y1="32308" x2="8333" y2="32308"/>
                        <a14:foregroundMark x1="6000" y1="24615" x2="6000" y2="24615"/>
                        <a14:foregroundMark x1="4000" y1="44615" x2="4000" y2="44615"/>
                        <a14:foregroundMark x1="5333" y1="67692" x2="5333" y2="67692"/>
                        <a14:foregroundMark x1="8000" y1="58462" x2="8000" y2="58462"/>
                        <a14:foregroundMark x1="9667" y1="53846" x2="9667" y2="53846"/>
                        <a14:foregroundMark x1="10667" y1="75385" x2="10667" y2="75385"/>
                        <a14:foregroundMark x1="16000" y1="69231" x2="16000" y2="69231"/>
                        <a14:foregroundMark x1="13667" y1="58462" x2="13667" y2="58462"/>
                        <a14:foregroundMark x1="29000" y1="53846" x2="29000" y2="53846"/>
                        <a14:foregroundMark x1="35000" y1="55385" x2="35000" y2="55385"/>
                        <a14:foregroundMark x1="40667" y1="55385" x2="40667" y2="55385"/>
                        <a14:foregroundMark x1="43333" y1="55385" x2="43333" y2="55385"/>
                        <a14:foregroundMark x1="40667" y1="32308" x2="40667" y2="32308"/>
                        <a14:foregroundMark x1="49333" y1="44615" x2="49333" y2="44615"/>
                        <a14:foregroundMark x1="54667" y1="44615" x2="54667" y2="44615"/>
                        <a14:foregroundMark x1="62333" y1="49231" x2="62333" y2="49231"/>
                        <a14:foregroundMark x1="66000" y1="49231" x2="66000" y2="49231"/>
                        <a14:foregroundMark x1="69667" y1="49231" x2="69667" y2="49231"/>
                        <a14:foregroundMark x1="69333" y1="32308" x2="69333" y2="32308"/>
                        <a14:foregroundMark x1="75000" y1="56923" x2="75000" y2="56923"/>
                        <a14:foregroundMark x1="78333" y1="55385" x2="78333" y2="55385"/>
                        <a14:foregroundMark x1="84667" y1="44615" x2="84667" y2="44615"/>
                        <a14:foregroundMark x1="91333" y1="44615" x2="91333" y2="4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183" y="4656794"/>
            <a:ext cx="940194" cy="20370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0230" y="4884396"/>
            <a:ext cx="504288" cy="1835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100000" l="0" r="100000">
                        <a14:foregroundMark x1="78125" y1="71094" x2="78125" y2="71094"/>
                        <a14:foregroundMark x1="62500" y1="75000" x2="62500" y2="75000"/>
                        <a14:foregroundMark x1="53906" y1="71875" x2="53906" y2="71875"/>
                        <a14:foregroundMark x1="61719" y1="64063" x2="61719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1775" y="4129389"/>
            <a:ext cx="336276" cy="3362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568" y="4272090"/>
            <a:ext cx="512233" cy="22857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350" y="6097419"/>
            <a:ext cx="996217" cy="21473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1" cstate="screen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0" b="100000" l="0" r="100000">
                        <a14:foregroundMark x1="83333" y1="51724" x2="83333" y2="51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273" y="5977824"/>
            <a:ext cx="914400" cy="22098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3" cstate="screen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97826" l="2174" r="98261">
                        <a14:foregroundMark x1="50435" y1="65217" x2="50435" y2="65217"/>
                        <a14:foregroundMark x1="67609" y1="67029" x2="67609" y2="67029"/>
                        <a14:foregroundMark x1="70000" y1="47101" x2="70000" y2="47101"/>
                        <a14:foregroundMark x1="77826" y1="59420" x2="77826" y2="59420"/>
                        <a14:foregroundMark x1="81957" y1="58333" x2="81957" y2="58333"/>
                        <a14:foregroundMark x1="80870" y1="71014" x2="80870" y2="71014"/>
                        <a14:foregroundMark x1="74348" y1="72101" x2="74348" y2="72101"/>
                        <a14:foregroundMark x1="76522" y1="68116" x2="76522" y2="68116"/>
                        <a14:backgroundMark x1="83696" y1="54348" x2="83696" y2="54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4519" y="5652852"/>
            <a:ext cx="691378" cy="41482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279" y="6150372"/>
            <a:ext cx="717591" cy="28132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6" cstate="screen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2273" b="98864" l="0" r="100000">
                        <a14:foregroundMark x1="46000" y1="48485" x2="46000" y2="48485"/>
                        <a14:foregroundMark x1="52800" y1="46212" x2="52800" y2="46212"/>
                        <a14:foregroundMark x1="61000" y1="46212" x2="61000" y2="46212"/>
                        <a14:foregroundMark x1="66800" y1="39394" x2="66800" y2="39394"/>
                        <a14:foregroundMark x1="69200" y1="49621" x2="69200" y2="49621"/>
                        <a14:foregroundMark x1="77200" y1="48485" x2="77200" y2="48485"/>
                        <a14:foregroundMark x1="84600" y1="47727" x2="84600" y2="47727"/>
                        <a14:foregroundMark x1="89000" y1="44318" x2="89000" y2="443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573" y="6027348"/>
            <a:ext cx="847143" cy="44729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1670" y="6164689"/>
            <a:ext cx="1058314" cy="7055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9" cstate="screen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0" b="100000" l="0" r="100000">
                        <a14:foregroundMark x1="40000" y1="61111" x2="40000" y2="61111"/>
                        <a14:foregroundMark x1="56000" y1="63889" x2="56000" y2="63889"/>
                        <a14:foregroundMark x1="70667" y1="60185" x2="70667" y2="60185"/>
                        <a14:foregroundMark x1="70667" y1="28704" x2="70667" y2="28704"/>
                        <a14:foregroundMark x1="78000" y1="47222" x2="78000" y2="47222"/>
                        <a14:foregroundMark x1="89000" y1="58333" x2="89000" y2="5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3846" y="5893468"/>
            <a:ext cx="809338" cy="29136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1" cstate="screen"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0" b="100000" l="0" r="100000">
                        <a14:foregroundMark x1="27525" y1="57000" x2="27525" y2="57000"/>
                        <a14:foregroundMark x1="37822" y1="63000" x2="37822" y2="63000"/>
                        <a14:foregroundMark x1="18416" y1="83000" x2="18416" y2="83000"/>
                        <a14:foregroundMark x1="16832" y1="66000" x2="16832" y2="66000"/>
                        <a14:foregroundMark x1="12475" y1="27000" x2="12475" y2="27000"/>
                        <a14:foregroundMark x1="8515" y1="53000" x2="8515" y2="53000"/>
                        <a14:foregroundMark x1="6535" y1="74000" x2="6535" y2="74000"/>
                        <a14:foregroundMark x1="4554" y1="82000" x2="4554" y2="82000"/>
                        <a14:foregroundMark x1="8515" y1="84000" x2="8515" y2="84000"/>
                        <a14:foregroundMark x1="13267" y1="85000" x2="13267" y2="85000"/>
                        <a14:foregroundMark x1="13663" y1="68000" x2="13663" y2="68000"/>
                        <a14:foregroundMark x1="11485" y1="68000" x2="11485" y2="68000"/>
                        <a14:foregroundMark x1="45149" y1="61000" x2="45149" y2="61000"/>
                        <a14:foregroundMark x1="55050" y1="49000" x2="55050" y2="49000"/>
                        <a14:foregroundMark x1="58614" y1="52000" x2="58614" y2="52000"/>
                        <a14:foregroundMark x1="65149" y1="49000" x2="65149" y2="49000"/>
                        <a14:foregroundMark x1="68911" y1="49000" x2="68911" y2="49000"/>
                        <a14:foregroundMark x1="77426" y1="55000" x2="77426" y2="55000"/>
                        <a14:foregroundMark x1="80990" y1="49000" x2="80990" y2="49000"/>
                        <a14:foregroundMark x1="85347" y1="53000" x2="85347" y2="53000"/>
                        <a14:foregroundMark x1="92871" y1="53000" x2="92871" y2="5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8158" y="6338543"/>
            <a:ext cx="1423994" cy="28197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118" y="6010019"/>
            <a:ext cx="722799" cy="19347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68" y="4197465"/>
            <a:ext cx="607483" cy="17686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1861" y="3082839"/>
            <a:ext cx="714127" cy="28839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6" cstate="screen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9375" b="89063" l="500" r="99000">
                        <a14:foregroundMark x1="22000" y1="42188" x2="22000" y2="42188"/>
                        <a14:foregroundMark x1="17500" y1="43750" x2="17500" y2="43750"/>
                        <a14:foregroundMark x1="16500" y1="28125" x2="16500" y2="28125"/>
                        <a14:foregroundMark x1="9500" y1="28125" x2="9500" y2="28125"/>
                        <a14:foregroundMark x1="57000" y1="31250" x2="57000" y2="31250"/>
                        <a14:foregroundMark x1="58500" y1="21875" x2="58500" y2="21875"/>
                        <a14:foregroundMark x1="70000" y1="23438" x2="70000" y2="23438"/>
                        <a14:foregroundMark x1="90500" y1="26563" x2="90500" y2="26563"/>
                        <a14:foregroundMark x1="85500" y1="37500" x2="85500" y2="37500"/>
                        <a14:foregroundMark x1="85500" y1="28125" x2="85500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093" y="2551946"/>
            <a:ext cx="1090218" cy="34887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48">
                    <a14:imgEffect>
                      <a14:backgroundRemoval t="2736" b="100000" l="0" r="99675">
                        <a14:foregroundMark x1="46371" y1="53191" x2="46371" y2="53191"/>
                        <a14:foregroundMark x1="41928" y1="56535" x2="41928" y2="56535"/>
                        <a14:foregroundMark x1="57313" y1="55623" x2="57313" y2="55623"/>
                        <a14:foregroundMark x1="61755" y1="49240" x2="61755" y2="49240"/>
                        <a14:foregroundMark x1="73239" y1="58967" x2="73239" y2="58967"/>
                        <a14:foregroundMark x1="80823" y1="62310" x2="80823" y2="62310"/>
                        <a14:foregroundMark x1="90899" y1="59878" x2="90899" y2="598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069" y="6279814"/>
            <a:ext cx="1005355" cy="358355"/>
          </a:xfrm>
          <a:prstGeom prst="rect">
            <a:avLst/>
          </a:prstGeom>
        </p:spPr>
      </p:pic>
      <p:sp>
        <p:nvSpPr>
          <p:cNvPr id="91" name="Oval 90"/>
          <p:cNvSpPr/>
          <p:nvPr/>
        </p:nvSpPr>
        <p:spPr bwMode="auto">
          <a:xfrm>
            <a:off x="635700" y="4938634"/>
            <a:ext cx="4104456" cy="202464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92" name="Oval 91"/>
          <p:cNvSpPr/>
          <p:nvPr/>
        </p:nvSpPr>
        <p:spPr bwMode="auto">
          <a:xfrm>
            <a:off x="3490662" y="3362003"/>
            <a:ext cx="4104456" cy="202464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6028395" y="1656622"/>
            <a:ext cx="4104456" cy="202464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94" name="Oval 93"/>
          <p:cNvSpPr/>
          <p:nvPr/>
        </p:nvSpPr>
        <p:spPr bwMode="auto">
          <a:xfrm>
            <a:off x="6002165" y="5008917"/>
            <a:ext cx="4104456" cy="2024645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789663" y="710906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31356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Oval 106"/>
          <p:cNvSpPr/>
          <p:nvPr/>
        </p:nvSpPr>
        <p:spPr bwMode="auto">
          <a:xfrm>
            <a:off x="2463999" y="4800865"/>
            <a:ext cx="7000528" cy="632537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Cross-platform tools democratize development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Extend the reach of masses of web developers beyond the browser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335" y="3781425"/>
            <a:ext cx="792088" cy="792088"/>
          </a:xfrm>
          <a:prstGeom prst="rect">
            <a:avLst/>
          </a:prstGeom>
        </p:spPr>
      </p:pic>
      <p:pic>
        <p:nvPicPr>
          <p:cNvPr id="91" name="Picture 45" descr="images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30460" y="1593303"/>
            <a:ext cx="1008112" cy="118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7173" y="1678288"/>
            <a:ext cx="1158180" cy="1158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8132" y="1745053"/>
            <a:ext cx="1024648" cy="102464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628" y="1681313"/>
            <a:ext cx="1152128" cy="1152128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175258" y="5221585"/>
            <a:ext cx="148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Web</a:t>
            </a:r>
            <a:br>
              <a:rPr lang="en-US" sz="1800" b="1" dirty="0" smtClean="0">
                <a:latin typeface="+mj-lt"/>
              </a:rPr>
            </a:br>
            <a:r>
              <a:rPr lang="en-US" sz="1800" b="1" dirty="0" smtClean="0">
                <a:latin typeface="+mj-lt"/>
              </a:rPr>
              <a:t>developers</a:t>
            </a:r>
            <a:endParaRPr lang="en-US" sz="1800" b="1" dirty="0">
              <a:latin typeface="+mj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639991" y="6013673"/>
            <a:ext cx="252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create apps using </a:t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HTML/CSS/</a:t>
            </a:r>
            <a:r>
              <a:rPr lang="en-US" sz="1400" dirty="0" err="1" smtClean="0">
                <a:latin typeface="+mj-lt"/>
              </a:rPr>
              <a:t>Javascript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/>
            </a:r>
            <a:br>
              <a:rPr lang="en-US" sz="1400" dirty="0" smtClean="0">
                <a:latin typeface="+mj-lt"/>
              </a:rPr>
            </a:br>
            <a:r>
              <a:rPr lang="en-US" sz="1400" dirty="0" smtClean="0">
                <a:latin typeface="+mj-lt"/>
              </a:rPr>
              <a:t>– less dependent on specific programming skills</a:t>
            </a:r>
            <a:endParaRPr lang="en-US" sz="1400" dirty="0"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 flipH="1">
            <a:off x="6560772" y="3840497"/>
            <a:ext cx="1656184" cy="57606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800" dirty="0" smtClean="0">
                <a:latin typeface="+mj-lt"/>
              </a:rPr>
              <a:t>Cross-platform tools</a:t>
            </a:r>
            <a:endParaRPr lang="en-US" sz="1800" dirty="0">
              <a:latin typeface="+mj-lt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103959" y="4069457"/>
            <a:ext cx="2520280" cy="2304256"/>
            <a:chOff x="3400103" y="3637409"/>
            <a:chExt cx="2520280" cy="2304256"/>
          </a:xfrm>
        </p:grpSpPr>
        <p:sp>
          <p:nvSpPr>
            <p:cNvPr id="99" name="Oval 98"/>
            <p:cNvSpPr/>
            <p:nvPr/>
          </p:nvSpPr>
          <p:spPr bwMode="auto">
            <a:xfrm>
              <a:off x="3400103" y="3637409"/>
              <a:ext cx="2520280" cy="230425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935370" y="3925441"/>
              <a:ext cx="1480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1" dirty="0" smtClean="0">
                  <a:latin typeface="+mj-lt"/>
                </a:rPr>
                <a:t>“Native”</a:t>
              </a:r>
              <a:br>
                <a:rPr lang="en-US" sz="1800" b="1" dirty="0" smtClean="0">
                  <a:latin typeface="+mj-lt"/>
                </a:rPr>
              </a:br>
              <a:r>
                <a:rPr lang="en-US" sz="1800" b="1" dirty="0" smtClean="0">
                  <a:latin typeface="+mj-lt"/>
                </a:rPr>
                <a:t>developers</a:t>
              </a:r>
              <a:endParaRPr lang="en-US" sz="1800" b="1" dirty="0">
                <a:latin typeface="+mj-lt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400103" y="4501505"/>
              <a:ext cx="252028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+mj-lt"/>
                </a:rPr>
                <a:t>create apps using programming languages and tools specific to platforms </a:t>
              </a:r>
              <a:endParaRPr lang="en-US" sz="1400" dirty="0">
                <a:latin typeface="+mj-lt"/>
              </a:endParaRPr>
            </a:p>
          </p:txBody>
        </p:sp>
      </p:grpSp>
      <p:cxnSp>
        <p:nvCxnSpPr>
          <p:cNvPr id="105" name="Straight Arrow Connector 104"/>
          <p:cNvCxnSpPr>
            <a:stCxn id="94" idx="2"/>
            <a:endCxn id="93" idx="2"/>
          </p:cNvCxnSpPr>
          <p:nvPr/>
        </p:nvCxnSpPr>
        <p:spPr bwMode="auto">
          <a:xfrm rot="5400000" flipH="1">
            <a:off x="4722704" y="537453"/>
            <a:ext cx="63740" cy="4528236"/>
          </a:xfrm>
          <a:prstGeom prst="bentConnector3">
            <a:avLst>
              <a:gd name="adj1" fmla="val -537741"/>
            </a:avLst>
          </a:prstGeom>
          <a:solidFill>
            <a:srgbClr val="BBE0E3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lg" len="med"/>
            <a:tailEnd type="arrow" w="lg" len="med"/>
          </a:ln>
          <a:effectLst/>
        </p:spPr>
      </p:cxnSp>
      <p:cxnSp>
        <p:nvCxnSpPr>
          <p:cNvPr id="23" name="Straight Arrow Connector 104"/>
          <p:cNvCxnSpPr>
            <a:endCxn id="99" idx="0"/>
          </p:cNvCxnSpPr>
          <p:nvPr/>
        </p:nvCxnSpPr>
        <p:spPr bwMode="auto">
          <a:xfrm rot="5400000">
            <a:off x="2923922" y="3627878"/>
            <a:ext cx="881757" cy="140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9050" cap="flat" cmpd="sng" algn="ctr">
            <a:solidFill>
              <a:srgbClr val="7F7F7F"/>
            </a:solidFill>
            <a:prstDash val="solid"/>
            <a:round/>
            <a:headEnd type="arrow" w="lg" len="med"/>
            <a:tailEnd type="none" w="lg" len="med"/>
          </a:ln>
          <a:effectLst/>
        </p:spPr>
      </p:cxnSp>
      <p:cxnSp>
        <p:nvCxnSpPr>
          <p:cNvPr id="28" name="Straight Arrow Connector 104"/>
          <p:cNvCxnSpPr/>
          <p:nvPr/>
        </p:nvCxnSpPr>
        <p:spPr bwMode="auto">
          <a:xfrm rot="5400000">
            <a:off x="5607051" y="4806949"/>
            <a:ext cx="558800" cy="2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9050" cap="flat" cmpd="sng" algn="ctr">
            <a:solidFill>
              <a:srgbClr val="7F7F7F"/>
            </a:solidFill>
            <a:prstDash val="solid"/>
            <a:round/>
            <a:headEnd type="arrow" w="lg" len="med"/>
            <a:tailEnd type="none" w="lg" len="med"/>
          </a:ln>
          <a:effectLst/>
        </p:spPr>
      </p:cxnSp>
      <p:cxnSp>
        <p:nvCxnSpPr>
          <p:cNvPr id="30" name="Straight Arrow Connector 104"/>
          <p:cNvCxnSpPr>
            <a:endCxn id="90" idx="0"/>
          </p:cNvCxnSpPr>
          <p:nvPr/>
        </p:nvCxnSpPr>
        <p:spPr bwMode="auto">
          <a:xfrm rot="5400000">
            <a:off x="5582203" y="3477177"/>
            <a:ext cx="606425" cy="207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9050" cap="flat" cmpd="sng" algn="ctr">
            <a:solidFill>
              <a:srgbClr val="7F7F7F"/>
            </a:solidFill>
            <a:prstDash val="solid"/>
            <a:round/>
            <a:headEnd type="arrow" w="lg" len="med"/>
            <a:tailEnd type="none" w="lg" len="med"/>
          </a:ln>
          <a:effectLst/>
        </p:spPr>
      </p:cxnSp>
      <p:cxnSp>
        <p:nvCxnSpPr>
          <p:cNvPr id="40" name="Straight Arrow Connector 104"/>
          <p:cNvCxnSpPr/>
          <p:nvPr/>
        </p:nvCxnSpPr>
        <p:spPr bwMode="auto">
          <a:xfrm rot="5400000">
            <a:off x="5289551" y="3022599"/>
            <a:ext cx="292100" cy="2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9050" cap="flat" cmpd="sng" algn="ctr">
            <a:solidFill>
              <a:srgbClr val="7F7F7F"/>
            </a:solidFill>
            <a:prstDash val="solid"/>
            <a:round/>
            <a:headEnd type="arrow" w="lg" len="med"/>
            <a:tailEnd type="none" w="lg" len="med"/>
          </a:ln>
          <a:effectLst/>
        </p:spPr>
      </p:cxnSp>
      <p:cxnSp>
        <p:nvCxnSpPr>
          <p:cNvPr id="43" name="Straight Arrow Connector 104"/>
          <p:cNvCxnSpPr/>
          <p:nvPr/>
        </p:nvCxnSpPr>
        <p:spPr bwMode="auto">
          <a:xfrm rot="5400000">
            <a:off x="3835401" y="3028949"/>
            <a:ext cx="292100" cy="2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19050" cap="flat" cmpd="sng" algn="ctr">
            <a:solidFill>
              <a:srgbClr val="7F7F7F"/>
            </a:solidFill>
            <a:prstDash val="solid"/>
            <a:round/>
            <a:headEnd type="arrow" w="lg" len="med"/>
            <a:tailEnd type="none" w="lg" len="med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1401523" y="4281125"/>
            <a:ext cx="70243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Georgia"/>
                <a:cs typeface="Georgia"/>
              </a:rPr>
              <a:t>about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Georgia"/>
                <a:cs typeface="Georgia"/>
              </a:rPr>
              <a:t>300K</a:t>
            </a:r>
            <a:endParaRPr lang="en-US" sz="1600" dirty="0">
              <a:solidFill>
                <a:srgbClr val="7F7F7F"/>
              </a:solidFill>
              <a:latin typeface="Georgia"/>
              <a:cs typeface="Georgi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01005" y="5221585"/>
            <a:ext cx="99758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Georgia"/>
                <a:cs typeface="Georgia"/>
              </a:rPr>
              <a:t>about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Georgia"/>
                <a:cs typeface="Georgia"/>
              </a:rPr>
              <a:t>3 million</a:t>
            </a:r>
            <a:endParaRPr lang="en-US" sz="1600" dirty="0">
              <a:solidFill>
                <a:srgbClr val="7F7F7F"/>
              </a:solidFill>
              <a:latin typeface="Georgia"/>
              <a:cs typeface="Georgia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34289" y="7103788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76569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CPTs</a:t>
            </a:r>
            <a:r>
              <a:rPr lang="en-US" dirty="0" smtClean="0"/>
              <a:t> take the web beyond browsers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Combine ease of web development with advantages of native apps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330707" y="2263501"/>
            <a:ext cx="1751359" cy="432366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packaging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259387" y="2258149"/>
            <a:ext cx="1751359" cy="432366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authoring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8473348" y="2268855"/>
            <a:ext cx="1751359" cy="432366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delivery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387118" y="2263503"/>
            <a:ext cx="1751359" cy="432366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discovery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 flipH="1" flipV="1">
            <a:off x="442165" y="631821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Straight Connector 54"/>
          <p:cNvCxnSpPr/>
          <p:nvPr/>
        </p:nvCxnSpPr>
        <p:spPr bwMode="auto">
          <a:xfrm flipH="1" flipV="1">
            <a:off x="442710" y="462862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268936" y="432450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web dev. tools</a:t>
            </a:r>
            <a:endParaRPr lang="en-US" sz="1600" dirty="0">
              <a:latin typeface="+mj-l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43403" y="432450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server hosting</a:t>
            </a:r>
            <a:endParaRPr lang="en-US" sz="1600" dirty="0"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72106" y="432450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Internet search</a:t>
            </a:r>
            <a:endParaRPr lang="en-US" sz="1600" dirty="0">
              <a:latin typeface="+mj-lt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15218" y="432450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web browser</a:t>
            </a:r>
            <a:endParaRPr lang="en-US" sz="16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61164" y="600107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web dev. tools</a:t>
            </a:r>
            <a:endParaRPr lang="en-US" sz="16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418268" y="6001070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native wrapper</a:t>
            </a:r>
            <a:endParaRPr lang="en-US" sz="16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64334" y="600107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app stores</a:t>
            </a:r>
            <a:endParaRPr lang="en-US" sz="1600" dirty="0"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507446" y="600107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installed app</a:t>
            </a:r>
            <a:endParaRPr lang="en-US" sz="1600" dirty="0">
              <a:latin typeface="+mj-lt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 flipV="1">
            <a:off x="456763" y="293586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413766" y="3568208"/>
            <a:ext cx="171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web app</a:t>
            </a:r>
            <a:endParaRPr lang="en-US" sz="1800" b="1" dirty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80649" y="5390157"/>
            <a:ext cx="171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+mj-lt"/>
              </a:rPr>
              <a:t>hybrid app</a:t>
            </a:r>
            <a:endParaRPr lang="en-US" sz="1800" b="1" dirty="0">
              <a:latin typeface="+mj-lt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511615" y="3424690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2507039" y="5118207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4576268" y="3424690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0" b="98250" l="250" r="98750">
                        <a14:foregroundMark x1="73750" y1="40750" x2="73750" y2="40750"/>
                        <a14:foregroundMark x1="21250" y1="18500" x2="21250" y2="18500"/>
                        <a14:foregroundMark x1="18000" y1="18500" x2="18000" y2="1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754" y="3367622"/>
            <a:ext cx="1001963" cy="1001963"/>
          </a:xfrm>
          <a:prstGeom prst="rect">
            <a:avLst/>
          </a:prstGeom>
        </p:spPr>
      </p:pic>
      <p:sp>
        <p:nvSpPr>
          <p:cNvPr id="87" name="Rounded Rectangle 86"/>
          <p:cNvSpPr/>
          <p:nvPr/>
        </p:nvSpPr>
        <p:spPr bwMode="auto">
          <a:xfrm>
            <a:off x="4428986" y="5004035"/>
            <a:ext cx="1507559" cy="803659"/>
          </a:xfrm>
          <a:prstGeom prst="round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4571692" y="5227802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517698" y="4930849"/>
            <a:ext cx="137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j-lt"/>
              </a:rPr>
              <a:t>native wrapper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3298355" y="6940765"/>
            <a:ext cx="6421745" cy="14269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sp>
        <p:nvSpPr>
          <p:cNvPr id="105" name="TextBox 104"/>
          <p:cNvSpPr txBox="1"/>
          <p:nvPr/>
        </p:nvSpPr>
        <p:spPr>
          <a:xfrm>
            <a:off x="5024347" y="6835505"/>
            <a:ext cx="308319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 anchorCtr="1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400" dirty="0" smtClean="0">
                <a:latin typeface="+mj-lt"/>
              </a:rPr>
              <a:t>web content journey</a:t>
            </a:r>
            <a:endParaRPr lang="en-US" sz="2400" dirty="0">
              <a:latin typeface="+mj-lt"/>
            </a:endParaRPr>
          </a:p>
        </p:txBody>
      </p:sp>
      <p:sp>
        <p:nvSpPr>
          <p:cNvPr id="106" name="Rounded Rectangle 105"/>
          <p:cNvSpPr/>
          <p:nvPr/>
        </p:nvSpPr>
        <p:spPr bwMode="auto">
          <a:xfrm>
            <a:off x="8557750" y="4789998"/>
            <a:ext cx="1598302" cy="1236882"/>
          </a:xfrm>
          <a:prstGeom prst="roundRect">
            <a:avLst>
              <a:gd name="adj" fmla="val 10898"/>
            </a:avLst>
          </a:prstGeom>
          <a:solidFill>
            <a:srgbClr val="0000FF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8605679" y="5156440"/>
            <a:ext cx="1507559" cy="803659"/>
          </a:xfrm>
          <a:prstGeom prst="round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08" name="Rounded Rectangle 107"/>
          <p:cNvSpPr/>
          <p:nvPr/>
        </p:nvSpPr>
        <p:spPr bwMode="auto">
          <a:xfrm>
            <a:off x="8748385" y="5380207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8694391" y="5083254"/>
            <a:ext cx="1376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j-lt"/>
              </a:rPr>
              <a:t>native wrapper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893889" y="4797863"/>
            <a:ext cx="94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j-lt"/>
              </a:rPr>
              <a:t>native OS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8557750" y="3106193"/>
            <a:ext cx="1598302" cy="1236882"/>
          </a:xfrm>
          <a:prstGeom prst="roundRect">
            <a:avLst>
              <a:gd name="adj" fmla="val 10898"/>
            </a:avLst>
          </a:prstGeom>
          <a:solidFill>
            <a:srgbClr val="0000FF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12" name="Rounded Rectangle 111"/>
          <p:cNvSpPr/>
          <p:nvPr/>
        </p:nvSpPr>
        <p:spPr bwMode="auto">
          <a:xfrm>
            <a:off x="8605679" y="3472635"/>
            <a:ext cx="1507559" cy="803659"/>
          </a:xfrm>
          <a:prstGeom prst="round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8748385" y="3696402"/>
            <a:ext cx="1212996" cy="485164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HTML/CSS/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rPr>
              <a:t>Javascript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8788414" y="3399449"/>
            <a:ext cx="1188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j-lt"/>
              </a:rPr>
              <a:t>web browser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893894" y="3114058"/>
            <a:ext cx="94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j-lt"/>
              </a:rPr>
              <a:t>native OS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4856" y="3115095"/>
            <a:ext cx="610817" cy="214543"/>
          </a:xfrm>
          <a:prstGeom prst="rect">
            <a:avLst/>
          </a:prstGeom>
        </p:spPr>
      </p:pic>
      <p:grpSp>
        <p:nvGrpSpPr>
          <p:cNvPr id="119" name="Group 118"/>
          <p:cNvGrpSpPr/>
          <p:nvPr/>
        </p:nvGrpSpPr>
        <p:grpSpPr>
          <a:xfrm>
            <a:off x="6403252" y="5179847"/>
            <a:ext cx="1629996" cy="523456"/>
            <a:chOff x="3063944" y="4631266"/>
            <a:chExt cx="1871879" cy="601134"/>
          </a:xfrm>
        </p:grpSpPr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>
                          <a14:foregroundMark x1="91632" y1="93305" x2="91632" y2="93305"/>
                          <a14:foregroundMark x1="90795" y1="92050" x2="90795" y2="92050"/>
                          <a14:foregroundMark x1="89121" y1="87866" x2="89121" y2="87866"/>
                          <a14:foregroundMark x1="94142" y1="88703" x2="94142" y2="88703"/>
                          <a14:foregroundMark x1="89958" y1="97490" x2="89958" y2="97490"/>
                          <a14:foregroundMark x1="82427" y1="93724" x2="82427" y2="93724"/>
                          <a14:foregroundMark x1="85356" y1="92469" x2="85356" y2="92469"/>
                          <a14:foregroundMark x1="85774" y1="90377" x2="85774" y2="90377"/>
                          <a14:foregroundMark x1="85774" y1="87448" x2="85774" y2="87448"/>
                          <a14:foregroundMark x1="79916" y1="89958" x2="79916" y2="89958"/>
                          <a14:foregroundMark x1="81172" y1="85356" x2="81172" y2="85356"/>
                          <a14:foregroundMark x1="76569" y1="85774" x2="76569" y2="85774"/>
                          <a14:foregroundMark x1="76569" y1="89121" x2="76569" y2="89121"/>
                          <a14:foregroundMark x1="76569" y1="92887" x2="76569" y2="92887"/>
                          <a14:foregroundMark x1="72803" y1="86192" x2="72803" y2="86192"/>
                          <a14:foregroundMark x1="73640" y1="91632" x2="73640" y2="91632"/>
                          <a14:foregroundMark x1="69038" y1="93724" x2="69038" y2="93724"/>
                          <a14:foregroundMark x1="66527" y1="89540" x2="66527" y2="89540"/>
                          <a14:foregroundMark x1="66527" y1="86192" x2="66527" y2="86192"/>
                          <a14:foregroundMark x1="66527" y1="95816" x2="66527" y2="95816"/>
                          <a14:foregroundMark x1="76151" y1="82845" x2="76151" y2="82845"/>
                          <a14:foregroundMark x1="60251" y1="87448" x2="60251" y2="87448"/>
                          <a14:foregroundMark x1="55649" y1="92469" x2="55649" y2="92469"/>
                          <a14:foregroundMark x1="54393" y1="87866" x2="54393" y2="87866"/>
                          <a14:foregroundMark x1="57322" y1="88703" x2="57322" y2="88703"/>
                          <a14:foregroundMark x1="56485" y1="85356" x2="56485" y2="85356"/>
                          <a14:foregroundMark x1="55649" y1="89121" x2="55649" y2="89121"/>
                          <a14:foregroundMark x1="50628" y1="87029" x2="50628" y2="87029"/>
                          <a14:foregroundMark x1="51046" y1="81590" x2="51046" y2="81590"/>
                          <a14:foregroundMark x1="50628" y1="92050" x2="50628" y2="92050"/>
                          <a14:foregroundMark x1="46025" y1="87866" x2="46025" y2="87866"/>
                          <a14:foregroundMark x1="46862" y1="87866" x2="46862" y2="87866"/>
                          <a14:foregroundMark x1="41423" y1="89121" x2="41423" y2="89121"/>
                          <a14:foregroundMark x1="46444" y1="94561" x2="46444" y2="94561"/>
                          <a14:foregroundMark x1="40167" y1="98326" x2="40167" y2="98326"/>
                          <a14:foregroundMark x1="38075" y1="89121" x2="38075" y2="89121"/>
                          <a14:foregroundMark x1="30544" y1="89958" x2="30544" y2="89958"/>
                          <a14:foregroundMark x1="27615" y1="88703" x2="27615" y2="88703"/>
                          <a14:foregroundMark x1="19665" y1="89121" x2="19665" y2="89121"/>
                          <a14:foregroundMark x1="16736" y1="90377" x2="16736" y2="90377"/>
                          <a14:foregroundMark x1="5858" y1="88285" x2="5858" y2="88285"/>
                          <a14:foregroundMark x1="6276" y1="84937" x2="6276" y2="84937"/>
                          <a14:foregroundMark x1="15900" y1="82845" x2="15900" y2="82845"/>
                          <a14:foregroundMark x1="11715" y1="81172" x2="11715" y2="81172"/>
                          <a14:foregroundMark x1="6695" y1="90795" x2="6695" y2="90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5193" y="4648199"/>
              <a:ext cx="584201" cy="584201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3944" y="4631266"/>
              <a:ext cx="597959" cy="592667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68583" y="4648200"/>
              <a:ext cx="567240" cy="567267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24" b="90476" l="8240" r="898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433" t="32268" r="9289" b="27498"/>
          <a:stretch/>
        </p:blipFill>
        <p:spPr>
          <a:xfrm>
            <a:off x="6474774" y="3065784"/>
            <a:ext cx="801851" cy="27423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789663" y="710906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900504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4988" y="-1"/>
            <a:ext cx="9618662" cy="1837209"/>
          </a:xfrm>
        </p:spPr>
        <p:txBody>
          <a:bodyPr wrap="none"/>
          <a:lstStyle/>
          <a:p>
            <a:r>
              <a:rPr lang="en-US" dirty="0" smtClean="0"/>
              <a:t>Cross-platform tools reduce power of platforms</a:t>
            </a:r>
            <a:br>
              <a:rPr lang="en-US" dirty="0" smtClean="0"/>
            </a:b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CPTs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dilute developer lock-in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0" name="Picture 3" descr="ist2_3612677-people-silhouette-collec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499" y="3010880"/>
            <a:ext cx="1233029" cy="37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/>
          <p:nvPr/>
        </p:nvCxnSpPr>
        <p:spPr bwMode="auto">
          <a:xfrm>
            <a:off x="3638908" y="3262616"/>
            <a:ext cx="3640744" cy="1588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pSp>
        <p:nvGrpSpPr>
          <p:cNvPr id="46" name="Group 45"/>
          <p:cNvGrpSpPr/>
          <p:nvPr/>
        </p:nvGrpSpPr>
        <p:grpSpPr>
          <a:xfrm>
            <a:off x="7279652" y="2625607"/>
            <a:ext cx="1047128" cy="1151424"/>
            <a:chOff x="8407061" y="2425827"/>
            <a:chExt cx="1047128" cy="1151424"/>
          </a:xfrm>
        </p:grpSpPr>
        <p:pic>
          <p:nvPicPr>
            <p:cNvPr id="75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62007" y="2425827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93198" y="2952508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07061" y="2691393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4" name="TextBox 83"/>
          <p:cNvSpPr txBox="1"/>
          <p:nvPr/>
        </p:nvSpPr>
        <p:spPr>
          <a:xfrm>
            <a:off x="3638908" y="1884412"/>
            <a:ext cx="33108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platforms lock developers to users to accelerate network effects</a:t>
            </a:r>
            <a:endParaRPr lang="en-US" sz="1600" dirty="0">
              <a:latin typeface="+mj-lt"/>
            </a:endParaRPr>
          </a:p>
        </p:txBody>
      </p:sp>
      <p:pic>
        <p:nvPicPr>
          <p:cNvPr id="86" name="Picture 3" descr="ist2_3612677-people-silhouette-collec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1040" y="6150176"/>
            <a:ext cx="1233029" cy="37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8" name="Straight Arrow Connector 87"/>
          <p:cNvCxnSpPr>
            <a:endCxn id="92" idx="3"/>
          </p:cNvCxnSpPr>
          <p:nvPr/>
        </p:nvCxnSpPr>
        <p:spPr bwMode="auto">
          <a:xfrm>
            <a:off x="3638908" y="6342606"/>
            <a:ext cx="3669285" cy="235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7308193" y="5764903"/>
            <a:ext cx="1047128" cy="1151424"/>
            <a:chOff x="8407061" y="2425827"/>
            <a:chExt cx="1047128" cy="1151424"/>
          </a:xfrm>
        </p:grpSpPr>
        <p:pic>
          <p:nvPicPr>
            <p:cNvPr id="90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62007" y="2425827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93198" y="2952508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6" descr="12282598707YbD6m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407061" y="2691393"/>
              <a:ext cx="560991" cy="62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7" name="Straight Arrow Connector 96"/>
          <p:cNvCxnSpPr/>
          <p:nvPr/>
        </p:nvCxnSpPr>
        <p:spPr bwMode="auto">
          <a:xfrm>
            <a:off x="5856378" y="5080512"/>
            <a:ext cx="1507223" cy="827073"/>
          </a:xfrm>
          <a:prstGeom prst="straightConnector1">
            <a:avLst/>
          </a:prstGeom>
          <a:solidFill>
            <a:srgbClr val="BBE0E3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 flipH="1">
            <a:off x="5856378" y="3783418"/>
            <a:ext cx="1550035" cy="813304"/>
          </a:xfrm>
          <a:prstGeom prst="straightConnector1">
            <a:avLst/>
          </a:prstGeom>
          <a:solidFill>
            <a:srgbClr val="BBE0E3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9378" y="4440520"/>
            <a:ext cx="792088" cy="792088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926452" y="4495736"/>
            <a:ext cx="331084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cross-platform tools</a:t>
            </a:r>
            <a:br>
              <a:rPr lang="en-US" sz="1600" dirty="0" smtClean="0">
                <a:latin typeface="+mj-lt"/>
              </a:rPr>
            </a:br>
            <a:r>
              <a:rPr lang="en-US" sz="1600" dirty="0" smtClean="0">
                <a:latin typeface="+mj-lt"/>
              </a:rPr>
              <a:t>dilute developer lock-in </a:t>
            </a:r>
            <a:endParaRPr lang="en-US" sz="1600" dirty="0">
              <a:latin typeface="+mj-lt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4822516" y="2696954"/>
            <a:ext cx="1355702" cy="126998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9762" y="2850467"/>
            <a:ext cx="705685" cy="705685"/>
          </a:xfrm>
          <a:prstGeom prst="rect">
            <a:avLst/>
          </a:prstGeom>
        </p:spPr>
      </p:pic>
      <p:pic>
        <p:nvPicPr>
          <p:cNvPr id="68" name="Picture 45" descr="images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62712" y1="12500" x2="62712" y2="1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461" y="3239193"/>
            <a:ext cx="574663" cy="67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ounded Rectangle 84"/>
          <p:cNvSpPr/>
          <p:nvPr/>
        </p:nvSpPr>
        <p:spPr bwMode="auto">
          <a:xfrm>
            <a:off x="4823447" y="5836250"/>
            <a:ext cx="1355702" cy="1269988"/>
          </a:xfrm>
          <a:prstGeom prst="round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0693" y="5899843"/>
            <a:ext cx="705685" cy="705685"/>
          </a:xfrm>
          <a:prstGeom prst="rect">
            <a:avLst/>
          </a:prstGeom>
        </p:spPr>
      </p:pic>
      <p:pic>
        <p:nvPicPr>
          <p:cNvPr id="54" name="Picture 4" descr="17209831951787883743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6244" y="6335385"/>
            <a:ext cx="650621" cy="651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29"/>
          <p:cNvCxnSpPr/>
          <p:nvPr/>
        </p:nvCxnSpPr>
        <p:spPr bwMode="auto">
          <a:xfrm flipH="1">
            <a:off x="3468426" y="5176459"/>
            <a:ext cx="1550035" cy="813304"/>
          </a:xfrm>
          <a:prstGeom prst="straightConnector1">
            <a:avLst/>
          </a:prstGeom>
          <a:solidFill>
            <a:srgbClr val="BBE0E3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lg" len="med"/>
            <a:tailEnd type="triangle" w="lg" len="lg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>
            <a:off x="3468426" y="3668663"/>
            <a:ext cx="1507223" cy="827073"/>
          </a:xfrm>
          <a:prstGeom prst="straightConnector1">
            <a:avLst/>
          </a:prstGeom>
          <a:solidFill>
            <a:srgbClr val="BBE0E3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lg" len="lg"/>
            <a:tailEnd type="none" w="lg" len="lg"/>
          </a:ln>
          <a:effectLst/>
        </p:spPr>
      </p:cxnSp>
      <p:sp>
        <p:nvSpPr>
          <p:cNvPr id="28" name="Rectangle 27"/>
          <p:cNvSpPr/>
          <p:nvPr/>
        </p:nvSpPr>
        <p:spPr>
          <a:xfrm>
            <a:off x="4789663" y="710906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173289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ChangeArrowheads="1"/>
          </p:cNvSpPr>
          <p:nvPr/>
        </p:nvSpPr>
        <p:spPr bwMode="auto">
          <a:xfrm>
            <a:off x="446088" y="1597025"/>
            <a:ext cx="9993312" cy="264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8" tIns="49769" rIns="99538" bIns="49769"/>
          <a:lstStyle/>
          <a:p>
            <a:pPr marL="450850" defTabSz="1084263"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Georgia" charset="0"/>
              </a:rPr>
              <a:t/>
            </a:r>
            <a:br>
              <a:rPr lang="en-US" sz="1600">
                <a:solidFill>
                  <a:schemeClr val="bg2"/>
                </a:solidFill>
                <a:latin typeface="Georgia" charset="0"/>
              </a:rPr>
            </a:br>
            <a:endParaRPr lang="en-GB">
              <a:solidFill>
                <a:schemeClr val="tx2"/>
              </a:solidFill>
              <a:latin typeface="Georgia" charset="0"/>
            </a:endParaRPr>
          </a:p>
        </p:txBody>
      </p:sp>
      <p:pic>
        <p:nvPicPr>
          <p:cNvPr id="11266" name="Picture 1" descr="Graph06-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7538" y="396875"/>
            <a:ext cx="7345362" cy="673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9" descr="pencil-circ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2698" y="2274206"/>
            <a:ext cx="1546225" cy="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276836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ChangeArrowheads="1"/>
          </p:cNvSpPr>
          <p:nvPr/>
        </p:nvSpPr>
        <p:spPr bwMode="auto">
          <a:xfrm>
            <a:off x="446088" y="1597025"/>
            <a:ext cx="9993312" cy="2641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9538" tIns="49769" rIns="99538" bIns="49769"/>
          <a:lstStyle/>
          <a:p>
            <a:pPr marL="450850" defTabSz="1084263"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  <a:latin typeface="Georgia" charset="0"/>
              </a:rPr>
              <a:t/>
            </a:r>
            <a:br>
              <a:rPr lang="en-US" sz="1600">
                <a:solidFill>
                  <a:schemeClr val="bg2"/>
                </a:solidFill>
                <a:latin typeface="Georgia" charset="0"/>
              </a:rPr>
            </a:br>
            <a:endParaRPr lang="en-GB">
              <a:solidFill>
                <a:schemeClr val="tx2"/>
              </a:solidFill>
              <a:latin typeface="Georgia" charset="0"/>
            </a:endParaRPr>
          </a:p>
        </p:txBody>
      </p:sp>
      <p:pic>
        <p:nvPicPr>
          <p:cNvPr id="15362" name="Picture 1" descr="Graph07-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6463" y="458788"/>
            <a:ext cx="7056437" cy="647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9" descr="pencil-circl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2698" y="2274206"/>
            <a:ext cx="1546225" cy="79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321403"/>
      </p:ext>
    </p:extLst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9" name="Group 8"/>
          <p:cNvGrpSpPr>
            <a:grpSpLocks/>
          </p:cNvGrpSpPr>
          <p:nvPr/>
        </p:nvGrpSpPr>
        <p:grpSpPr bwMode="auto">
          <a:xfrm>
            <a:off x="647700" y="477838"/>
            <a:ext cx="8686800" cy="863600"/>
            <a:chOff x="0" y="0"/>
            <a:chExt cx="5472" cy="544"/>
          </a:xfrm>
        </p:grpSpPr>
        <p:sp>
          <p:nvSpPr>
            <p:cNvPr id="54288" name="Rectangle 6"/>
            <p:cNvSpPr>
              <a:spLocks/>
            </p:cNvSpPr>
            <p:nvPr/>
          </p:nvSpPr>
          <p:spPr bwMode="auto">
            <a:xfrm>
              <a:off x="0" y="87"/>
              <a:ext cx="5464" cy="3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9" name="Rectangle 7"/>
            <p:cNvSpPr>
              <a:spLocks/>
            </p:cNvSpPr>
            <p:nvPr/>
          </p:nvSpPr>
          <p:spPr bwMode="auto">
            <a:xfrm>
              <a:off x="0" y="0"/>
              <a:ext cx="5472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8726" bIns="0" anchor="ctr"/>
            <a:lstStyle/>
            <a:p>
              <a:pPr marL="47625"/>
              <a:r>
                <a:rPr lang="en-US">
                  <a:solidFill>
                    <a:schemeClr val="tx1"/>
                  </a:solidFill>
                  <a:latin typeface="Georgia" charset="0"/>
                  <a:cs typeface="Georgia" charset="0"/>
                  <a:sym typeface="Georgia" charset="0"/>
                </a:rPr>
                <a:t>Trusted by industry brands</a:t>
              </a:r>
            </a:p>
            <a:p>
              <a:pPr marL="47625"/>
              <a:r>
                <a:rPr lang="en-US" sz="3800">
                  <a:solidFill>
                    <a:srgbClr val="140041"/>
                  </a:solidFill>
                  <a:latin typeface="Georgia" charset="0"/>
                  <a:cs typeface="Georgia" charset="0"/>
                  <a:sym typeface="Georgia" charset="0"/>
                </a:rPr>
                <a:t>Clients</a:t>
              </a:r>
            </a:p>
          </p:txBody>
        </p:sp>
      </p:grpSp>
      <p:grpSp>
        <p:nvGrpSpPr>
          <p:cNvPr id="54280" name="Group 12"/>
          <p:cNvGrpSpPr>
            <a:grpSpLocks/>
          </p:cNvGrpSpPr>
          <p:nvPr/>
        </p:nvGrpSpPr>
        <p:grpSpPr bwMode="auto">
          <a:xfrm>
            <a:off x="3060700" y="1836738"/>
            <a:ext cx="6705600" cy="4992687"/>
            <a:chOff x="0" y="0"/>
            <a:chExt cx="4224" cy="3145"/>
          </a:xfrm>
        </p:grpSpPr>
        <p:sp>
          <p:nvSpPr>
            <p:cNvPr id="54285" name="Rectangle 9"/>
            <p:cNvSpPr>
              <a:spLocks/>
            </p:cNvSpPr>
            <p:nvPr/>
          </p:nvSpPr>
          <p:spPr bwMode="auto">
            <a:xfrm>
              <a:off x="60" y="81"/>
              <a:ext cx="4030" cy="3006"/>
            </a:xfrm>
            <a:prstGeom prst="rect">
              <a:avLst/>
            </a:prstGeom>
            <a:noFill/>
            <a:ln w="38100">
              <a:solidFill>
                <a:srgbClr val="3333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6" name="Rectangle 10"/>
            <p:cNvSpPr>
              <a:spLocks/>
            </p:cNvSpPr>
            <p:nvPr/>
          </p:nvSpPr>
          <p:spPr bwMode="auto">
            <a:xfrm>
              <a:off x="0" y="0"/>
              <a:ext cx="3638" cy="23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7" name="Rectangle 11"/>
            <p:cNvSpPr>
              <a:spLocks/>
            </p:cNvSpPr>
            <p:nvPr/>
          </p:nvSpPr>
          <p:spPr bwMode="auto">
            <a:xfrm>
              <a:off x="533" y="953"/>
              <a:ext cx="3691" cy="21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54281" name="Group 15"/>
          <p:cNvGrpSpPr>
            <a:grpSpLocks/>
          </p:cNvGrpSpPr>
          <p:nvPr/>
        </p:nvGrpSpPr>
        <p:grpSpPr bwMode="auto">
          <a:xfrm>
            <a:off x="511175" y="6167438"/>
            <a:ext cx="2540000" cy="723900"/>
            <a:chOff x="0" y="0"/>
            <a:chExt cx="1600" cy="456"/>
          </a:xfrm>
        </p:grpSpPr>
        <p:sp>
          <p:nvSpPr>
            <p:cNvPr id="54283" name="Rectangle 13"/>
            <p:cNvSpPr>
              <a:spLocks/>
            </p:cNvSpPr>
            <p:nvPr/>
          </p:nvSpPr>
          <p:spPr bwMode="auto">
            <a:xfrm>
              <a:off x="2" y="95"/>
              <a:ext cx="1592" cy="2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284" name="Rectangle 14"/>
            <p:cNvSpPr>
              <a:spLocks/>
            </p:cNvSpPr>
            <p:nvPr/>
          </p:nvSpPr>
          <p:spPr bwMode="auto">
            <a:xfrm>
              <a:off x="0" y="0"/>
              <a:ext cx="1600" cy="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8726" bIns="0" anchor="ctr"/>
            <a:lstStyle/>
            <a:p>
              <a:pPr marL="47625" algn="r"/>
              <a:r>
                <a:rPr lang="en-US" sz="1600" dirty="0">
                  <a:solidFill>
                    <a:srgbClr val="808080"/>
                  </a:solidFill>
                  <a:latin typeface="Georgia" charset="0"/>
                  <a:cs typeface="Georgia" charset="0"/>
                  <a:sym typeface="Georgia" charset="0"/>
                </a:rPr>
                <a:t>selected </a:t>
              </a:r>
            </a:p>
            <a:p>
              <a:pPr marL="47625" algn="r"/>
              <a:r>
                <a:rPr lang="en-US" sz="1600" dirty="0">
                  <a:solidFill>
                    <a:srgbClr val="808080"/>
                  </a:solidFill>
                  <a:latin typeface="Georgia" charset="0"/>
                  <a:cs typeface="Georgia" charset="0"/>
                  <a:sym typeface="Georgia" charset="0"/>
                </a:rPr>
                <a:t>VisionMobile clients</a:t>
              </a:r>
            </a:p>
            <a:p>
              <a:pPr marL="47625" algn="r"/>
              <a:r>
                <a:rPr lang="en-US" sz="1600" dirty="0">
                  <a:solidFill>
                    <a:srgbClr val="808080"/>
                  </a:solidFill>
                  <a:latin typeface="Georgia" charset="0"/>
                  <a:cs typeface="Georgia" charset="0"/>
                  <a:sym typeface="Georgia" charset="0"/>
                </a:rPr>
                <a:t>2008-</a:t>
              </a:r>
              <a:r>
                <a:rPr lang="en-US" sz="1600" dirty="0" smtClean="0">
                  <a:solidFill>
                    <a:srgbClr val="808080"/>
                  </a:solidFill>
                  <a:latin typeface="Georgia" charset="0"/>
                  <a:cs typeface="Georgia" charset="0"/>
                  <a:sym typeface="Georgia" charset="0"/>
                </a:rPr>
                <a:t>2012</a:t>
              </a:r>
              <a:endParaRPr lang="en-US" sz="1600" dirty="0">
                <a:solidFill>
                  <a:srgbClr val="808080"/>
                </a:solidFill>
                <a:latin typeface="Georgia" charset="0"/>
                <a:cs typeface="Georgia" charset="0"/>
                <a:sym typeface="Georgia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905" y="2097225"/>
            <a:ext cx="5126720" cy="456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182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1364" y="4648200"/>
            <a:ext cx="4343582" cy="2462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“Cross-Platform </a:t>
            </a:r>
            <a:b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Developer Tools 2012” </a:t>
            </a:r>
            <a: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Research report by VisionMobile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Published February 2012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800000"/>
                </a:solidFill>
                <a:latin typeface="Georgia"/>
                <a:ea typeface="ヒラギノ明朝 ProN W3"/>
              </a:rPr>
              <a:t>free download </a:t>
            </a:r>
            <a:endParaRPr lang="en-US" dirty="0" smtClean="0">
              <a:solidFill>
                <a:srgbClr val="800000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err="1" smtClean="0">
                <a:solidFill>
                  <a:srgbClr val="800000"/>
                </a:solidFill>
                <a:latin typeface="Georgia"/>
                <a:ea typeface="ヒラギノ明朝 ProN W3"/>
              </a:rPr>
              <a:t>www.CrossPlatformTools.com</a:t>
            </a:r>
            <a:endParaRPr lang="en-US" dirty="0"/>
          </a:p>
        </p:txBody>
      </p:sp>
      <p:pic>
        <p:nvPicPr>
          <p:cNvPr id="9" name="Picture 8" descr="Cover_landscap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9152" y="838200"/>
            <a:ext cx="525958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6921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Stock_000000574912Mediu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8100"/>
            <a:ext cx="10688638" cy="7600950"/>
          </a:xfrm>
          <a:prstGeom prst="rect">
            <a:avLst/>
          </a:prstGeom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25655"/>
            <a:ext cx="10744201" cy="1930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Tools for gold-seekers</a:t>
            </a: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developer </a:t>
            </a:r>
            <a:r>
              <a:rPr lang="en-US" dirty="0" err="1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goldrush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 has led to a </a:t>
            </a:r>
            <a:r>
              <a:rPr lang="en-US" dirty="0" err="1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goldrush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 for developer tools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21042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6238" y="-125413"/>
            <a:ext cx="10312400" cy="750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9699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04873" y="3241633"/>
            <a:ext cx="2833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Number of apps per platform</a:t>
            </a:r>
            <a:endParaRPr lang="en-US" sz="1600" dirty="0">
              <a:latin typeface="+mj-lt"/>
            </a:endParaRPr>
          </a:p>
        </p:txBody>
      </p:sp>
      <p:sp>
        <p:nvSpPr>
          <p:cNvPr id="297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App gold rush shows no sign of slow-down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4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with ever-growing number of apps in leading platforms</a:t>
            </a:r>
            <a:endParaRPr lang="el-GR" sz="1800" dirty="0">
              <a:solidFill>
                <a:srgbClr val="7F7F7F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pic>
        <p:nvPicPr>
          <p:cNvPr id="10" name="Picture 45" descr="image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63842" y1="14423" x2="63842" y2="144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842" y="5060735"/>
            <a:ext cx="595176" cy="699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842" y="2761764"/>
            <a:ext cx="693983" cy="693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760772" y="7212598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823058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There is an app for every need and taste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pic>
        <p:nvPicPr>
          <p:cNvPr id="8" name="Picture 9" descr="http://148apps.biz/appstorestats/appCategoryGraph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CECEC"/>
              </a:clrFrom>
              <a:clrTo>
                <a:srgbClr val="ECEC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4443" y="1951372"/>
            <a:ext cx="8053582" cy="4165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44750" y="6501127"/>
            <a:ext cx="5325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7F7F7F"/>
                </a:solidFill>
                <a:latin typeface="+mj-lt"/>
                <a:ea typeface="ヒラギノ角ゴ ProN W3" pitchFamily="-84" charset="-128"/>
                <a:cs typeface="+mn-cs"/>
              </a:rPr>
              <a:t>Source: 148Apps.biz, iTunes App Store (</a:t>
            </a:r>
            <a:r>
              <a:rPr lang="en-US" sz="1200" dirty="0" err="1">
                <a:solidFill>
                  <a:srgbClr val="7F7F7F"/>
                </a:solidFill>
                <a:latin typeface="+mj-lt"/>
                <a:ea typeface="ヒラギノ角ゴ ProN W3" pitchFamily="-84" charset="-128"/>
                <a:cs typeface="+mn-cs"/>
              </a:rPr>
              <a:t>iOS</a:t>
            </a:r>
            <a:r>
              <a:rPr lang="en-US" sz="1200" dirty="0">
                <a:solidFill>
                  <a:srgbClr val="7F7F7F"/>
                </a:solidFill>
                <a:latin typeface="+mj-lt"/>
                <a:ea typeface="ヒラギノ角ゴ ProN W3" pitchFamily="-84" charset="-128"/>
                <a:cs typeface="+mn-cs"/>
              </a:rPr>
              <a:t>), updated </a:t>
            </a:r>
            <a:r>
              <a:rPr lang="el-GR" sz="1200" dirty="0">
                <a:solidFill>
                  <a:srgbClr val="7F7F7F"/>
                </a:solidFill>
                <a:latin typeface="+mj-lt"/>
                <a:ea typeface="ヒラギノ角ゴ ProN W3" pitchFamily="-84" charset="-128"/>
                <a:cs typeface="+mn-cs"/>
              </a:rPr>
              <a:t>2012-03-26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58199" y="1286385"/>
            <a:ext cx="7260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</a:rPr>
              <a:t>Application categories as percentage of the number of iOS apps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19082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 dirty="0" smtClean="0">
                <a:solidFill>
                  <a:srgbClr val="2D2D8A"/>
                </a:solidFill>
                <a:latin typeface="Georgia" charset="0"/>
                <a:sym typeface="Georgia" charset="0"/>
              </a:rPr>
              <a:t>Apps is the new bubble</a:t>
            </a:r>
            <a:endParaRPr lang="en-US" sz="3600" dirty="0">
              <a:solidFill>
                <a:srgbClr val="2D2D8A"/>
              </a:solidFill>
              <a:latin typeface="Georgia" charset="0"/>
              <a:sym typeface="Georgi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988" y="1180312"/>
            <a:ext cx="9063037" cy="46196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charset="0"/>
              </a:rPr>
              <a:t>One million apps can</a:t>
            </a:r>
            <a:r>
              <a:rPr lang="ja-JP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charset="0"/>
              </a:rPr>
              <a:t>’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eorgia" charset="0"/>
              </a:rPr>
              <a:t>t be wrong, can they?</a:t>
            </a:r>
            <a:endParaRPr lang="el-GR" sz="2400" dirty="0">
              <a:solidFill>
                <a:schemeClr val="tx1">
                  <a:lumMod val="50000"/>
                  <a:lumOff val="50000"/>
                </a:schemeClr>
              </a:solidFill>
              <a:latin typeface="Georgia" charset="0"/>
            </a:endParaRPr>
          </a:p>
        </p:txBody>
      </p:sp>
      <p:sp>
        <p:nvSpPr>
          <p:cNvPr id="30729" name="Content Placeholder 2"/>
          <p:cNvSpPr>
            <a:spLocks noGrp="1"/>
          </p:cNvSpPr>
          <p:nvPr>
            <p:ph idx="1"/>
          </p:nvPr>
        </p:nvSpPr>
        <p:spPr>
          <a:xfrm>
            <a:off x="534988" y="1909763"/>
            <a:ext cx="9618662" cy="5653087"/>
          </a:xfrm>
        </p:spPr>
        <p:txBody>
          <a:bodyPr/>
          <a:lstStyle/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App developers </a:t>
            </a:r>
            <a:r>
              <a:rPr lang="en-US" sz="2400" dirty="0" smtClean="0">
                <a:latin typeface="Georgia" charset="0"/>
                <a:ea typeface="ヒラギノ明朝 ProN W3" charset="0"/>
                <a:cs typeface="ヒラギノ明朝 ProN W3" charset="0"/>
              </a:rPr>
              <a:t>struggle with app discovery</a:t>
            </a:r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App stores have become a </a:t>
            </a: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battleground </a:t>
            </a: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for user attention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The average paid app needs about 25,000 downloads per day to reach</a:t>
            </a: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 </a:t>
            </a:r>
            <a:br>
              <a:rPr lang="en-US" sz="21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the </a:t>
            </a: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top 50 in the Apple App Store or the Google Play market</a:t>
            </a: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Oversupply de-values apps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Very difficult to make money out of apps</a:t>
            </a:r>
          </a:p>
          <a:p>
            <a:endParaRPr lang="en-US" sz="2100" dirty="0">
              <a:solidFill>
                <a:srgbClr val="7F7F7F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Apps need to move from </a:t>
            </a:r>
            <a:r>
              <a:rPr lang="en-US" sz="2400" dirty="0" smtClean="0">
                <a:latin typeface="Georgia" charset="0"/>
                <a:ea typeface="ヒラギノ明朝 ProN W3" charset="0"/>
                <a:cs typeface="ヒラギノ明朝 ProN W3" charset="0"/>
              </a:rPr>
              <a:t>product innovation </a:t>
            </a:r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to marketing innovation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Just like FMCGs, apps are in a mature market now</a:t>
            </a:r>
          </a:p>
        </p:txBody>
      </p:sp>
    </p:spTree>
    <p:extLst>
      <p:ext uri="{BB962C8B-B14F-4D97-AF65-F5344CB8AC3E}">
        <p14:creationId xmlns:p14="http://schemas.microsoft.com/office/powerpoint/2010/main" val="176397257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Entire B2D market sectors emerge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Business-2-Developer: Selling tools to developers across all developer journey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1525" y="5548870"/>
            <a:ext cx="1092200" cy="990600"/>
            <a:chOff x="0" y="0"/>
            <a:chExt cx="688" cy="624"/>
          </a:xfrm>
        </p:grpSpPr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0" y="0"/>
              <a:ext cx="688" cy="624"/>
            </a:xfrm>
            <a:prstGeom prst="roundRect">
              <a:avLst>
                <a:gd name="adj" fmla="val 12005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7" y="215"/>
              <a:ext cx="6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application planning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498125" y="5548870"/>
            <a:ext cx="1079500" cy="977900"/>
            <a:chOff x="0" y="0"/>
            <a:chExt cx="680" cy="616"/>
          </a:xfrm>
        </p:grpSpPr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retailing &amp; discovery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5075" y="5539345"/>
            <a:ext cx="1104900" cy="1003300"/>
            <a:chOff x="0" y="0"/>
            <a:chExt cx="696" cy="63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0" y="0"/>
              <a:ext cx="696" cy="632"/>
            </a:xfrm>
            <a:prstGeom prst="roundRect">
              <a:avLst>
                <a:gd name="adj" fmla="val 11847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4" name="Rectangle 15"/>
            <p:cNvSpPr>
              <a:spLocks/>
            </p:cNvSpPr>
            <p:nvPr/>
          </p:nvSpPr>
          <p:spPr bwMode="auto">
            <a:xfrm>
              <a:off x="27" y="171"/>
              <a:ext cx="6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develop &amp; 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debug 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38950" y="5564745"/>
            <a:ext cx="1066800" cy="965200"/>
            <a:chOff x="0" y="0"/>
            <a:chExt cx="672" cy="608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0" y="0"/>
              <a:ext cx="672" cy="608"/>
            </a:xfrm>
            <a:prstGeom prst="roundRect">
              <a:avLst>
                <a:gd name="adj" fmla="val 12324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7" name="Rectangle 18"/>
            <p:cNvSpPr>
              <a:spLocks/>
            </p:cNvSpPr>
            <p:nvPr/>
          </p:nvSpPr>
          <p:spPr bwMode="auto">
            <a:xfrm>
              <a:off x="23" y="207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market readiness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9261837" y="5552045"/>
            <a:ext cx="1079500" cy="977900"/>
            <a:chOff x="0" y="0"/>
            <a:chExt cx="680" cy="616"/>
          </a:xfrm>
        </p:grpSpPr>
        <p:sp>
          <p:nvSpPr>
            <p:cNvPr id="29" name="AutoShape 20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30" name="Rectangle 21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in-use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551600" y="5894945"/>
            <a:ext cx="158750" cy="314325"/>
            <a:chOff x="0" y="0"/>
            <a:chExt cx="99" cy="198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34" name="Line 3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Line 3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052037" y="5894945"/>
            <a:ext cx="157163" cy="314325"/>
            <a:chOff x="0" y="0"/>
            <a:chExt cx="99" cy="19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8906237" y="5882245"/>
            <a:ext cx="158750" cy="314325"/>
            <a:chOff x="0" y="0"/>
            <a:chExt cx="100" cy="198"/>
          </a:xfrm>
        </p:grpSpPr>
        <p:grpSp>
          <p:nvGrpSpPr>
            <p:cNvPr id="14" name="Group 55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" name="Group 58"/>
            <p:cNvGrpSpPr>
              <a:grpSpLocks/>
            </p:cNvGrpSpPr>
            <p:nvPr/>
          </p:nvGrpSpPr>
          <p:grpSpPr bwMode="auto">
            <a:xfrm>
              <a:off x="51" y="0"/>
              <a:ext cx="49" cy="196"/>
              <a:chOff x="0" y="0"/>
              <a:chExt cx="49" cy="196"/>
            </a:xfrm>
          </p:grpSpPr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0" y="0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756137" y="5894945"/>
            <a:ext cx="157163" cy="314325"/>
            <a:chOff x="0" y="0"/>
            <a:chExt cx="99" cy="198"/>
          </a:xfrm>
        </p:grpSpPr>
        <p:grpSp>
          <p:nvGrpSpPr>
            <p:cNvPr id="19" name="Group 66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7" name="Line 6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6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55" name="Line 70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71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5691550" y="5536170"/>
            <a:ext cx="1079500" cy="977900"/>
            <a:chOff x="0" y="0"/>
            <a:chExt cx="680" cy="616"/>
          </a:xfrm>
        </p:grpSpPr>
        <p:sp>
          <p:nvSpPr>
            <p:cNvPr id="6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61" name="Rectangle 9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distributiion &amp;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monetisation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5310550" y="5894945"/>
            <a:ext cx="157162" cy="314325"/>
            <a:chOff x="0" y="0"/>
            <a:chExt cx="99" cy="198"/>
          </a:xfrm>
        </p:grpSpPr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67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33" name="Group 2"/>
          <p:cNvGrpSpPr/>
          <p:nvPr/>
        </p:nvGrpSpPr>
        <p:grpSpPr>
          <a:xfrm>
            <a:off x="965733" y="1492250"/>
            <a:ext cx="3586836" cy="3530421"/>
            <a:chOff x="833773" y="1586715"/>
            <a:chExt cx="3796267" cy="3736558"/>
          </a:xfrm>
        </p:grpSpPr>
        <p:pic>
          <p:nvPicPr>
            <p:cNvPr id="69" name="Picture 6" descr="C:\Users\Stijn\Documents\zzTemp\temp pics\20120329XPlatformTools.png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73" y="1586715"/>
              <a:ext cx="3796266" cy="260985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774" y="4170545"/>
              <a:ext cx="3796266" cy="1152728"/>
            </a:xfrm>
            <a:prstGeom prst="rect">
              <a:avLst/>
            </a:prstGeom>
            <a:noFill/>
            <a:ln w="9525">
              <a:solidFill>
                <a:schemeClr val="accent6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3" name="Line 51"/>
          <p:cNvSpPr>
            <a:spLocks noChangeShapeType="1"/>
          </p:cNvSpPr>
          <p:nvPr/>
        </p:nvSpPr>
        <p:spPr bwMode="auto">
          <a:xfrm rot="10800000">
            <a:off x="2738138" y="5162861"/>
            <a:ext cx="0" cy="373307"/>
          </a:xfrm>
          <a:prstGeom prst="line">
            <a:avLst/>
          </a:prstGeom>
          <a:noFill/>
          <a:ln w="25400">
            <a:solidFill>
              <a:srgbClr val="7F7F7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1057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Entire B2D market sectors emerge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Business-2-Developer: Selling tools to developers across all developer journey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1525" y="5548870"/>
            <a:ext cx="1092200" cy="990600"/>
            <a:chOff x="0" y="0"/>
            <a:chExt cx="688" cy="624"/>
          </a:xfrm>
        </p:grpSpPr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0" y="0"/>
              <a:ext cx="688" cy="624"/>
            </a:xfrm>
            <a:prstGeom prst="roundRect">
              <a:avLst>
                <a:gd name="adj" fmla="val 12005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7" y="215"/>
              <a:ext cx="6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application planning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498125" y="5548870"/>
            <a:ext cx="1079500" cy="977900"/>
            <a:chOff x="0" y="0"/>
            <a:chExt cx="680" cy="616"/>
          </a:xfrm>
        </p:grpSpPr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retailing &amp; discovery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5075" y="5539345"/>
            <a:ext cx="1104900" cy="1003300"/>
            <a:chOff x="0" y="0"/>
            <a:chExt cx="696" cy="63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0" y="0"/>
              <a:ext cx="696" cy="632"/>
            </a:xfrm>
            <a:prstGeom prst="roundRect">
              <a:avLst>
                <a:gd name="adj" fmla="val 11847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4" name="Rectangle 15"/>
            <p:cNvSpPr>
              <a:spLocks/>
            </p:cNvSpPr>
            <p:nvPr/>
          </p:nvSpPr>
          <p:spPr bwMode="auto">
            <a:xfrm>
              <a:off x="27" y="171"/>
              <a:ext cx="6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develop &amp; 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debug 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38950" y="5564745"/>
            <a:ext cx="1066800" cy="965200"/>
            <a:chOff x="0" y="0"/>
            <a:chExt cx="672" cy="608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0" y="0"/>
              <a:ext cx="672" cy="608"/>
            </a:xfrm>
            <a:prstGeom prst="roundRect">
              <a:avLst>
                <a:gd name="adj" fmla="val 12324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7" name="Rectangle 18"/>
            <p:cNvSpPr>
              <a:spLocks/>
            </p:cNvSpPr>
            <p:nvPr/>
          </p:nvSpPr>
          <p:spPr bwMode="auto">
            <a:xfrm>
              <a:off x="23" y="207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market readiness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9261837" y="5552045"/>
            <a:ext cx="1079500" cy="977900"/>
            <a:chOff x="0" y="0"/>
            <a:chExt cx="680" cy="616"/>
          </a:xfrm>
        </p:grpSpPr>
        <p:sp>
          <p:nvSpPr>
            <p:cNvPr id="29" name="AutoShape 20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30" name="Rectangle 21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in-use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551600" y="5894945"/>
            <a:ext cx="158750" cy="314325"/>
            <a:chOff x="0" y="0"/>
            <a:chExt cx="99" cy="198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34" name="Line 3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Line 3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052037" y="5894945"/>
            <a:ext cx="157163" cy="314325"/>
            <a:chOff x="0" y="0"/>
            <a:chExt cx="99" cy="19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8906237" y="5882245"/>
            <a:ext cx="158750" cy="314325"/>
            <a:chOff x="0" y="0"/>
            <a:chExt cx="100" cy="198"/>
          </a:xfrm>
        </p:grpSpPr>
        <p:grpSp>
          <p:nvGrpSpPr>
            <p:cNvPr id="14" name="Group 55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" name="Group 58"/>
            <p:cNvGrpSpPr>
              <a:grpSpLocks/>
            </p:cNvGrpSpPr>
            <p:nvPr/>
          </p:nvGrpSpPr>
          <p:grpSpPr bwMode="auto">
            <a:xfrm>
              <a:off x="51" y="0"/>
              <a:ext cx="49" cy="196"/>
              <a:chOff x="0" y="0"/>
              <a:chExt cx="49" cy="196"/>
            </a:xfrm>
          </p:grpSpPr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0" y="0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756137" y="5894945"/>
            <a:ext cx="157163" cy="314325"/>
            <a:chOff x="0" y="0"/>
            <a:chExt cx="99" cy="198"/>
          </a:xfrm>
        </p:grpSpPr>
        <p:grpSp>
          <p:nvGrpSpPr>
            <p:cNvPr id="19" name="Group 66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7" name="Line 6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6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55" name="Line 70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71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5691550" y="5536170"/>
            <a:ext cx="1079500" cy="977900"/>
            <a:chOff x="0" y="0"/>
            <a:chExt cx="680" cy="616"/>
          </a:xfrm>
        </p:grpSpPr>
        <p:sp>
          <p:nvSpPr>
            <p:cNvPr id="6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61" name="Rectangle 9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distributiion &amp;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monetisation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5310550" y="5894945"/>
            <a:ext cx="157162" cy="314325"/>
            <a:chOff x="0" y="0"/>
            <a:chExt cx="99" cy="198"/>
          </a:xfrm>
        </p:grpSpPr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67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73" name="Line 51"/>
          <p:cNvSpPr>
            <a:spLocks noChangeShapeType="1"/>
          </p:cNvSpPr>
          <p:nvPr/>
        </p:nvSpPr>
        <p:spPr bwMode="auto">
          <a:xfrm rot="10800000">
            <a:off x="4420607" y="4635028"/>
            <a:ext cx="2" cy="901138"/>
          </a:xfrm>
          <a:prstGeom prst="line">
            <a:avLst/>
          </a:prstGeom>
          <a:noFill/>
          <a:ln w="25400">
            <a:solidFill>
              <a:srgbClr val="7F7F7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1" name="Picture 2" descr="C:\Users\Stijn\Documents\zzTemp\temp pics\20120329AppDiagn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9683" y="3207515"/>
            <a:ext cx="4731367" cy="127153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74979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Entire B2D market sectors emerge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Business-2-Developer: Selling tools to developers across all developer journey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1525" y="5548870"/>
            <a:ext cx="1092200" cy="990600"/>
            <a:chOff x="0" y="0"/>
            <a:chExt cx="688" cy="624"/>
          </a:xfrm>
        </p:grpSpPr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0" y="0"/>
              <a:ext cx="688" cy="624"/>
            </a:xfrm>
            <a:prstGeom prst="roundRect">
              <a:avLst>
                <a:gd name="adj" fmla="val 12005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7" y="215"/>
              <a:ext cx="6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application planning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498125" y="5548870"/>
            <a:ext cx="1079500" cy="977900"/>
            <a:chOff x="0" y="0"/>
            <a:chExt cx="680" cy="616"/>
          </a:xfrm>
        </p:grpSpPr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retailing &amp; discovery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5075" y="5539345"/>
            <a:ext cx="1104900" cy="1003300"/>
            <a:chOff x="0" y="0"/>
            <a:chExt cx="696" cy="63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0" y="0"/>
              <a:ext cx="696" cy="632"/>
            </a:xfrm>
            <a:prstGeom prst="roundRect">
              <a:avLst>
                <a:gd name="adj" fmla="val 11847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4" name="Rectangle 15"/>
            <p:cNvSpPr>
              <a:spLocks/>
            </p:cNvSpPr>
            <p:nvPr/>
          </p:nvSpPr>
          <p:spPr bwMode="auto">
            <a:xfrm>
              <a:off x="27" y="171"/>
              <a:ext cx="6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develop &amp; 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debug 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38950" y="5564745"/>
            <a:ext cx="1066800" cy="965200"/>
            <a:chOff x="0" y="0"/>
            <a:chExt cx="672" cy="608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0" y="0"/>
              <a:ext cx="672" cy="608"/>
            </a:xfrm>
            <a:prstGeom prst="roundRect">
              <a:avLst>
                <a:gd name="adj" fmla="val 12324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7" name="Rectangle 18"/>
            <p:cNvSpPr>
              <a:spLocks/>
            </p:cNvSpPr>
            <p:nvPr/>
          </p:nvSpPr>
          <p:spPr bwMode="auto">
            <a:xfrm>
              <a:off x="23" y="207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market readiness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9261837" y="5552045"/>
            <a:ext cx="1079500" cy="977900"/>
            <a:chOff x="0" y="0"/>
            <a:chExt cx="680" cy="616"/>
          </a:xfrm>
        </p:grpSpPr>
        <p:sp>
          <p:nvSpPr>
            <p:cNvPr id="29" name="AutoShape 20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30" name="Rectangle 21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in-use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551600" y="5894945"/>
            <a:ext cx="158750" cy="314325"/>
            <a:chOff x="0" y="0"/>
            <a:chExt cx="99" cy="198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34" name="Line 3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Line 3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052037" y="5894945"/>
            <a:ext cx="157163" cy="314325"/>
            <a:chOff x="0" y="0"/>
            <a:chExt cx="99" cy="19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8906237" y="5882245"/>
            <a:ext cx="158750" cy="314325"/>
            <a:chOff x="0" y="0"/>
            <a:chExt cx="100" cy="198"/>
          </a:xfrm>
        </p:grpSpPr>
        <p:grpSp>
          <p:nvGrpSpPr>
            <p:cNvPr id="14" name="Group 55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" name="Group 58"/>
            <p:cNvGrpSpPr>
              <a:grpSpLocks/>
            </p:cNvGrpSpPr>
            <p:nvPr/>
          </p:nvGrpSpPr>
          <p:grpSpPr bwMode="auto">
            <a:xfrm>
              <a:off x="51" y="0"/>
              <a:ext cx="49" cy="196"/>
              <a:chOff x="0" y="0"/>
              <a:chExt cx="49" cy="196"/>
            </a:xfrm>
          </p:grpSpPr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0" y="0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756137" y="5894945"/>
            <a:ext cx="157163" cy="314325"/>
            <a:chOff x="0" y="0"/>
            <a:chExt cx="99" cy="198"/>
          </a:xfrm>
        </p:grpSpPr>
        <p:grpSp>
          <p:nvGrpSpPr>
            <p:cNvPr id="19" name="Group 66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7" name="Line 6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6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55" name="Line 70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71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5691550" y="5536170"/>
            <a:ext cx="1079500" cy="977900"/>
            <a:chOff x="0" y="0"/>
            <a:chExt cx="680" cy="616"/>
          </a:xfrm>
        </p:grpSpPr>
        <p:sp>
          <p:nvSpPr>
            <p:cNvPr id="6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61" name="Rectangle 9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distributiion &amp;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monetisation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5310550" y="5894945"/>
            <a:ext cx="157162" cy="314325"/>
            <a:chOff x="0" y="0"/>
            <a:chExt cx="99" cy="198"/>
          </a:xfrm>
        </p:grpSpPr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67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73" name="Line 51"/>
          <p:cNvSpPr>
            <a:spLocks noChangeShapeType="1"/>
          </p:cNvSpPr>
          <p:nvPr/>
        </p:nvSpPr>
        <p:spPr bwMode="auto">
          <a:xfrm rot="10800000">
            <a:off x="6218542" y="4663607"/>
            <a:ext cx="2" cy="901138"/>
          </a:xfrm>
          <a:prstGeom prst="line">
            <a:avLst/>
          </a:prstGeom>
          <a:noFill/>
          <a:ln w="25400">
            <a:solidFill>
              <a:srgbClr val="7F7F7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2421" y="2952557"/>
            <a:ext cx="5145584" cy="1574113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09307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Entire B2D market sectors emerge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Business-2-Developer: Selling tools to developers across all developer journey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1525" y="5548870"/>
            <a:ext cx="1092200" cy="990600"/>
            <a:chOff x="0" y="0"/>
            <a:chExt cx="688" cy="624"/>
          </a:xfrm>
        </p:grpSpPr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0" y="0"/>
              <a:ext cx="688" cy="624"/>
            </a:xfrm>
            <a:prstGeom prst="roundRect">
              <a:avLst>
                <a:gd name="adj" fmla="val 12005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7" y="215"/>
              <a:ext cx="6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application planning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498125" y="5548870"/>
            <a:ext cx="1079500" cy="977900"/>
            <a:chOff x="0" y="0"/>
            <a:chExt cx="680" cy="616"/>
          </a:xfrm>
        </p:grpSpPr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retailing &amp; discovery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5075" y="5539345"/>
            <a:ext cx="1104900" cy="1003300"/>
            <a:chOff x="0" y="0"/>
            <a:chExt cx="696" cy="63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0" y="0"/>
              <a:ext cx="696" cy="632"/>
            </a:xfrm>
            <a:prstGeom prst="roundRect">
              <a:avLst>
                <a:gd name="adj" fmla="val 11847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4" name="Rectangle 15"/>
            <p:cNvSpPr>
              <a:spLocks/>
            </p:cNvSpPr>
            <p:nvPr/>
          </p:nvSpPr>
          <p:spPr bwMode="auto">
            <a:xfrm>
              <a:off x="27" y="171"/>
              <a:ext cx="6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develop &amp; 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debug 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38950" y="5564745"/>
            <a:ext cx="1066800" cy="965200"/>
            <a:chOff x="0" y="0"/>
            <a:chExt cx="672" cy="608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0" y="0"/>
              <a:ext cx="672" cy="608"/>
            </a:xfrm>
            <a:prstGeom prst="roundRect">
              <a:avLst>
                <a:gd name="adj" fmla="val 12324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7" name="Rectangle 18"/>
            <p:cNvSpPr>
              <a:spLocks/>
            </p:cNvSpPr>
            <p:nvPr/>
          </p:nvSpPr>
          <p:spPr bwMode="auto">
            <a:xfrm>
              <a:off x="23" y="207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market readiness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9261837" y="5552045"/>
            <a:ext cx="1079500" cy="977900"/>
            <a:chOff x="0" y="0"/>
            <a:chExt cx="680" cy="616"/>
          </a:xfrm>
        </p:grpSpPr>
        <p:sp>
          <p:nvSpPr>
            <p:cNvPr id="29" name="AutoShape 20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30" name="Rectangle 21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in-use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551600" y="5894945"/>
            <a:ext cx="158750" cy="314325"/>
            <a:chOff x="0" y="0"/>
            <a:chExt cx="99" cy="198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34" name="Line 3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Line 3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052037" y="5894945"/>
            <a:ext cx="157163" cy="314325"/>
            <a:chOff x="0" y="0"/>
            <a:chExt cx="99" cy="19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8906237" y="5882245"/>
            <a:ext cx="158750" cy="314325"/>
            <a:chOff x="0" y="0"/>
            <a:chExt cx="100" cy="198"/>
          </a:xfrm>
        </p:grpSpPr>
        <p:grpSp>
          <p:nvGrpSpPr>
            <p:cNvPr id="14" name="Group 55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" name="Group 58"/>
            <p:cNvGrpSpPr>
              <a:grpSpLocks/>
            </p:cNvGrpSpPr>
            <p:nvPr/>
          </p:nvGrpSpPr>
          <p:grpSpPr bwMode="auto">
            <a:xfrm>
              <a:off x="51" y="0"/>
              <a:ext cx="49" cy="196"/>
              <a:chOff x="0" y="0"/>
              <a:chExt cx="49" cy="196"/>
            </a:xfrm>
          </p:grpSpPr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0" y="0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756137" y="5894945"/>
            <a:ext cx="157163" cy="314325"/>
            <a:chOff x="0" y="0"/>
            <a:chExt cx="99" cy="198"/>
          </a:xfrm>
        </p:grpSpPr>
        <p:grpSp>
          <p:nvGrpSpPr>
            <p:cNvPr id="19" name="Group 66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7" name="Line 6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6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55" name="Line 70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71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5691550" y="5536170"/>
            <a:ext cx="1079500" cy="977900"/>
            <a:chOff x="0" y="0"/>
            <a:chExt cx="680" cy="616"/>
          </a:xfrm>
        </p:grpSpPr>
        <p:sp>
          <p:nvSpPr>
            <p:cNvPr id="6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61" name="Rectangle 9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distributiion &amp;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monetisation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5310550" y="5894945"/>
            <a:ext cx="157162" cy="314325"/>
            <a:chOff x="0" y="0"/>
            <a:chExt cx="99" cy="198"/>
          </a:xfrm>
        </p:grpSpPr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67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73" name="Line 51"/>
          <p:cNvSpPr>
            <a:spLocks noChangeShapeType="1"/>
          </p:cNvSpPr>
          <p:nvPr/>
        </p:nvSpPr>
        <p:spPr bwMode="auto">
          <a:xfrm rot="10800000">
            <a:off x="8016477" y="4663607"/>
            <a:ext cx="2" cy="901138"/>
          </a:xfrm>
          <a:prstGeom prst="line">
            <a:avLst/>
          </a:prstGeom>
          <a:noFill/>
          <a:ln w="25400">
            <a:solidFill>
              <a:srgbClr val="7F7F7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9" name="Picture 3" descr="C:\Users\Stijn\Documents\zzTemp\temp pics\20120329AppRetail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0550" y="2126952"/>
            <a:ext cx="4959350" cy="22733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4955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Entire B2D market sectors emerge</a:t>
            </a:r>
            <a:b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Business-2-Developer: Selling tools to developers across all developer journey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411525" y="5548870"/>
            <a:ext cx="1092200" cy="990600"/>
            <a:chOff x="0" y="0"/>
            <a:chExt cx="688" cy="624"/>
          </a:xfrm>
        </p:grpSpPr>
        <p:sp>
          <p:nvSpPr>
            <p:cNvPr id="17" name="AutoShape 5"/>
            <p:cNvSpPr>
              <a:spLocks/>
            </p:cNvSpPr>
            <p:nvPr/>
          </p:nvSpPr>
          <p:spPr bwMode="auto">
            <a:xfrm>
              <a:off x="0" y="0"/>
              <a:ext cx="688" cy="624"/>
            </a:xfrm>
            <a:prstGeom prst="roundRect">
              <a:avLst>
                <a:gd name="adj" fmla="val 12005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27" y="215"/>
              <a:ext cx="64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application planning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7498125" y="5548870"/>
            <a:ext cx="1079500" cy="977900"/>
            <a:chOff x="0" y="0"/>
            <a:chExt cx="680" cy="616"/>
          </a:xfrm>
        </p:grpSpPr>
        <p:sp>
          <p:nvSpPr>
            <p:cNvPr id="2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1" name="Rectangle 20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retailing &amp; discovery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2145075" y="5539345"/>
            <a:ext cx="1104900" cy="1003300"/>
            <a:chOff x="0" y="0"/>
            <a:chExt cx="696" cy="632"/>
          </a:xfrm>
        </p:grpSpPr>
        <p:sp>
          <p:nvSpPr>
            <p:cNvPr id="23" name="AutoShape 14"/>
            <p:cNvSpPr>
              <a:spLocks/>
            </p:cNvSpPr>
            <p:nvPr/>
          </p:nvSpPr>
          <p:spPr bwMode="auto">
            <a:xfrm>
              <a:off x="0" y="0"/>
              <a:ext cx="696" cy="632"/>
            </a:xfrm>
            <a:prstGeom prst="roundRect">
              <a:avLst>
                <a:gd name="adj" fmla="val 11847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4" name="Rectangle 15"/>
            <p:cNvSpPr>
              <a:spLocks/>
            </p:cNvSpPr>
            <p:nvPr/>
          </p:nvSpPr>
          <p:spPr bwMode="auto">
            <a:xfrm>
              <a:off x="27" y="171"/>
              <a:ext cx="65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develop &amp; 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debug 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3938950" y="5564745"/>
            <a:ext cx="1066800" cy="965200"/>
            <a:chOff x="0" y="0"/>
            <a:chExt cx="672" cy="608"/>
          </a:xfrm>
        </p:grpSpPr>
        <p:sp>
          <p:nvSpPr>
            <p:cNvPr id="26" name="AutoShape 17"/>
            <p:cNvSpPr>
              <a:spLocks/>
            </p:cNvSpPr>
            <p:nvPr/>
          </p:nvSpPr>
          <p:spPr bwMode="auto">
            <a:xfrm>
              <a:off x="0" y="0"/>
              <a:ext cx="672" cy="608"/>
            </a:xfrm>
            <a:prstGeom prst="roundRect">
              <a:avLst>
                <a:gd name="adj" fmla="val 12324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27" name="Rectangle 18"/>
            <p:cNvSpPr>
              <a:spLocks/>
            </p:cNvSpPr>
            <p:nvPr/>
          </p:nvSpPr>
          <p:spPr bwMode="auto">
            <a:xfrm>
              <a:off x="23" y="207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market readiness</a:t>
              </a:r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9261837" y="5552045"/>
            <a:ext cx="1079500" cy="977900"/>
            <a:chOff x="0" y="0"/>
            <a:chExt cx="680" cy="616"/>
          </a:xfrm>
        </p:grpSpPr>
        <p:sp>
          <p:nvSpPr>
            <p:cNvPr id="29" name="AutoShape 20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30" name="Rectangle 21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in-use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3551600" y="5894945"/>
            <a:ext cx="158750" cy="314325"/>
            <a:chOff x="0" y="0"/>
            <a:chExt cx="99" cy="198"/>
          </a:xfrm>
        </p:grpSpPr>
        <p:grpSp>
          <p:nvGrpSpPr>
            <p:cNvPr id="8" name="Group 33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36" name="Line 3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9" name="Group 36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34" name="Line 3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5" name="Line 3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7052037" y="5894945"/>
            <a:ext cx="157163" cy="314325"/>
            <a:chOff x="0" y="0"/>
            <a:chExt cx="99" cy="198"/>
          </a:xfrm>
        </p:grpSpPr>
        <p:grpSp>
          <p:nvGrpSpPr>
            <p:cNvPr id="1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41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2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3" name="Group 54"/>
          <p:cNvGrpSpPr>
            <a:grpSpLocks/>
          </p:cNvGrpSpPr>
          <p:nvPr/>
        </p:nvGrpSpPr>
        <p:grpSpPr bwMode="auto">
          <a:xfrm>
            <a:off x="8906237" y="5882245"/>
            <a:ext cx="158750" cy="314325"/>
            <a:chOff x="0" y="0"/>
            <a:chExt cx="100" cy="198"/>
          </a:xfrm>
        </p:grpSpPr>
        <p:grpSp>
          <p:nvGrpSpPr>
            <p:cNvPr id="14" name="Group 55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0" name="Line 56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1" name="Line 57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" name="Group 58"/>
            <p:cNvGrpSpPr>
              <a:grpSpLocks/>
            </p:cNvGrpSpPr>
            <p:nvPr/>
          </p:nvGrpSpPr>
          <p:grpSpPr bwMode="auto">
            <a:xfrm>
              <a:off x="51" y="0"/>
              <a:ext cx="49" cy="196"/>
              <a:chOff x="0" y="0"/>
              <a:chExt cx="49" cy="196"/>
            </a:xfrm>
          </p:grpSpPr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>
                <a:off x="0" y="0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9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6" name="Group 65"/>
          <p:cNvGrpSpPr>
            <a:grpSpLocks/>
          </p:cNvGrpSpPr>
          <p:nvPr/>
        </p:nvGrpSpPr>
        <p:grpSpPr bwMode="auto">
          <a:xfrm>
            <a:off x="1756137" y="5894945"/>
            <a:ext cx="157163" cy="314325"/>
            <a:chOff x="0" y="0"/>
            <a:chExt cx="99" cy="198"/>
          </a:xfrm>
        </p:grpSpPr>
        <p:grpSp>
          <p:nvGrpSpPr>
            <p:cNvPr id="19" name="Group 66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57" name="Line 67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8" name="Line 68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55" name="Line 70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56" name="Line 71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25" name="Group 7"/>
          <p:cNvGrpSpPr>
            <a:grpSpLocks/>
          </p:cNvGrpSpPr>
          <p:nvPr/>
        </p:nvGrpSpPr>
        <p:grpSpPr bwMode="auto">
          <a:xfrm>
            <a:off x="5691550" y="5536170"/>
            <a:ext cx="1079500" cy="977900"/>
            <a:chOff x="0" y="0"/>
            <a:chExt cx="680" cy="616"/>
          </a:xfrm>
        </p:grpSpPr>
        <p:sp>
          <p:nvSpPr>
            <p:cNvPr id="60" name="AutoShape 8"/>
            <p:cNvSpPr>
              <a:spLocks/>
            </p:cNvSpPr>
            <p:nvPr/>
          </p:nvSpPr>
          <p:spPr bwMode="auto">
            <a:xfrm>
              <a:off x="0" y="0"/>
              <a:ext cx="680" cy="616"/>
            </a:xfrm>
            <a:prstGeom prst="roundRect">
              <a:avLst>
                <a:gd name="adj" fmla="val 12162"/>
              </a:avLst>
            </a:prstGeom>
            <a:solidFill>
              <a:srgbClr val="FFE9BD"/>
            </a:solidFill>
            <a:ln w="19050" cap="flat">
              <a:solidFill>
                <a:srgbClr val="993300"/>
              </a:solidFill>
              <a:prstDash val="sysDot"/>
              <a:round/>
              <a:headEnd type="none" w="med" len="med"/>
              <a:tailEnd type="none" w="med" len="med"/>
            </a:ln>
            <a:effectLst>
              <a:outerShdw blurRad="63500" dist="76199" dir="2319567" algn="ctr" rotWithShape="0">
                <a:srgbClr val="808080">
                  <a:alpha val="50000"/>
                </a:srgb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  <p:sp>
          <p:nvSpPr>
            <p:cNvPr id="61" name="Rectangle 9"/>
            <p:cNvSpPr>
              <a:spLocks/>
            </p:cNvSpPr>
            <p:nvPr/>
          </p:nvSpPr>
          <p:spPr bwMode="auto">
            <a:xfrm>
              <a:off x="27" y="211"/>
              <a:ext cx="6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distributiion &amp;</a:t>
              </a:r>
            </a:p>
            <a:p>
              <a:pPr algn="ctr"/>
              <a:r>
                <a:rPr lang="en-US" sz="1000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monetisation</a:t>
              </a:r>
            </a:p>
          </p:txBody>
        </p:sp>
      </p:grpSp>
      <p:grpSp>
        <p:nvGrpSpPr>
          <p:cNvPr id="28" name="Group 39"/>
          <p:cNvGrpSpPr>
            <a:grpSpLocks/>
          </p:cNvGrpSpPr>
          <p:nvPr/>
        </p:nvGrpSpPr>
        <p:grpSpPr bwMode="auto">
          <a:xfrm>
            <a:off x="5310550" y="5894945"/>
            <a:ext cx="157162" cy="314325"/>
            <a:chOff x="0" y="0"/>
            <a:chExt cx="99" cy="198"/>
          </a:xfrm>
        </p:grpSpPr>
        <p:grpSp>
          <p:nvGrpSpPr>
            <p:cNvPr id="31" name="Group 40"/>
            <p:cNvGrpSpPr>
              <a:grpSpLocks/>
            </p:cNvGrpSpPr>
            <p:nvPr/>
          </p:nvGrpSpPr>
          <p:grpSpPr bwMode="auto">
            <a:xfrm>
              <a:off x="0" y="2"/>
              <a:ext cx="47" cy="196"/>
              <a:chOff x="0" y="0"/>
              <a:chExt cx="47" cy="196"/>
            </a:xfrm>
          </p:grpSpPr>
          <p:sp>
            <p:nvSpPr>
              <p:cNvPr id="67" name="Line 41"/>
              <p:cNvSpPr>
                <a:spLocks noChangeShapeType="1"/>
              </p:cNvSpPr>
              <p:nvPr/>
            </p:nvSpPr>
            <p:spPr bwMode="auto">
              <a:xfrm>
                <a:off x="0" y="0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8" name="Line 42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7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2" name="Group 43"/>
            <p:cNvGrpSpPr>
              <a:grpSpLocks/>
            </p:cNvGrpSpPr>
            <p:nvPr/>
          </p:nvGrpSpPr>
          <p:grpSpPr bwMode="auto">
            <a:xfrm>
              <a:off x="51" y="0"/>
              <a:ext cx="48" cy="196"/>
              <a:chOff x="0" y="0"/>
              <a:chExt cx="48" cy="196"/>
            </a:xfrm>
          </p:grpSpPr>
          <p:sp>
            <p:nvSpPr>
              <p:cNvPr id="65" name="Line 44"/>
              <p:cNvSpPr>
                <a:spLocks noChangeShapeType="1"/>
              </p:cNvSpPr>
              <p:nvPr/>
            </p:nvSpPr>
            <p:spPr bwMode="auto">
              <a:xfrm>
                <a:off x="0" y="0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66" name="Line 45"/>
              <p:cNvSpPr>
                <a:spLocks noChangeShapeType="1"/>
              </p:cNvSpPr>
              <p:nvPr/>
            </p:nvSpPr>
            <p:spPr bwMode="auto">
              <a:xfrm flipH="1">
                <a:off x="0" y="98"/>
                <a:ext cx="48" cy="98"/>
              </a:xfrm>
              <a:prstGeom prst="line">
                <a:avLst/>
              </a:prstGeom>
              <a:noFill/>
              <a:ln w="38100">
                <a:solidFill>
                  <a:srgbClr val="3333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sp>
        <p:nvSpPr>
          <p:cNvPr id="73" name="Line 51"/>
          <p:cNvSpPr>
            <a:spLocks noChangeShapeType="1"/>
          </p:cNvSpPr>
          <p:nvPr/>
        </p:nvSpPr>
        <p:spPr bwMode="auto">
          <a:xfrm rot="10800000">
            <a:off x="9730738" y="4931935"/>
            <a:ext cx="0" cy="632810"/>
          </a:xfrm>
          <a:prstGeom prst="line">
            <a:avLst/>
          </a:prstGeom>
          <a:noFill/>
          <a:ln w="25400">
            <a:solidFill>
              <a:srgbClr val="7F7F7F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0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512" y="2031532"/>
            <a:ext cx="4953000" cy="2632075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0174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iStock_000010866926Medium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6280" y="1825999"/>
            <a:ext cx="1158810" cy="872155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37" name="Picture 36" descr="iStock_000000306236Mediu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71323" y="1845081"/>
            <a:ext cx="1191575" cy="853071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55304" name="Picture 7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7" name="Rectangle 10"/>
          <p:cNvSpPr>
            <a:spLocks/>
          </p:cNvSpPr>
          <p:nvPr/>
        </p:nvSpPr>
        <p:spPr bwMode="auto">
          <a:xfrm>
            <a:off x="7696200" y="2794000"/>
            <a:ext cx="27432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Cross-platform tools</a:t>
            </a:r>
            <a:endParaRPr lang="en-US" sz="1600" b="1" dirty="0">
              <a:solidFill>
                <a:srgbClr val="001F67"/>
              </a:solidFill>
              <a:latin typeface="Georgia" charset="0"/>
              <a:cs typeface="Georgia" charset="0"/>
              <a:sym typeface="Georgia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next challenge to the Apple/Google duopoly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08" name="Rectangle 11"/>
          <p:cNvSpPr>
            <a:spLocks/>
          </p:cNvSpPr>
          <p:nvPr/>
        </p:nvSpPr>
        <p:spPr bwMode="auto">
          <a:xfrm>
            <a:off x="320675" y="457200"/>
            <a:ext cx="9817100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/>
            <a:r>
              <a:rPr lang="en-US" sz="3800" dirty="0">
                <a:solidFill>
                  <a:srgbClr val="140041"/>
                </a:solidFill>
                <a:latin typeface="Georgia" charset="0"/>
                <a:cs typeface="Georgia" charset="0"/>
                <a:sym typeface="Georgia" charset="0"/>
              </a:rPr>
              <a:t>Mobile Megatrends </a:t>
            </a:r>
            <a:r>
              <a:rPr lang="en-US" sz="3800" dirty="0" smtClean="0">
                <a:solidFill>
                  <a:srgbClr val="140041"/>
                </a:solidFill>
                <a:latin typeface="Georgia" charset="0"/>
                <a:cs typeface="Georgia" charset="0"/>
                <a:sym typeface="Georgia" charset="0"/>
              </a:rPr>
              <a:t>2012</a:t>
            </a:r>
          </a:p>
          <a:p>
            <a:pPr marL="962025" indent="-914400"/>
            <a:endParaRPr lang="en-US" sz="1600" dirty="0">
              <a:solidFill>
                <a:srgbClr val="14004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10" name="Rectangle 13"/>
          <p:cNvSpPr>
            <a:spLocks/>
          </p:cNvSpPr>
          <p:nvPr/>
        </p:nvSpPr>
        <p:spPr bwMode="auto">
          <a:xfrm>
            <a:off x="533400" y="2806700"/>
            <a:ext cx="31877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Handset DELL-</a:t>
            </a:r>
            <a:r>
              <a:rPr lang="en-US" sz="1600" b="1" dirty="0" err="1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ification</a:t>
            </a:r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 </a:t>
            </a:r>
            <a:b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</a:br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and the emerging pyramid of handset OEM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12" name="Rectangle 15"/>
          <p:cNvSpPr>
            <a:spLocks/>
          </p:cNvSpPr>
          <p:nvPr/>
        </p:nvSpPr>
        <p:spPr bwMode="auto">
          <a:xfrm>
            <a:off x="4191000" y="2806700"/>
            <a:ext cx="33401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Web as the new walled garden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and why web is waiting for a new leader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15" name="Rectangle 18"/>
          <p:cNvSpPr>
            <a:spLocks/>
          </p:cNvSpPr>
          <p:nvPr/>
        </p:nvSpPr>
        <p:spPr bwMode="auto">
          <a:xfrm>
            <a:off x="571500" y="4775200"/>
            <a:ext cx="25654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The </a:t>
            </a:r>
            <a:r>
              <a:rPr lang="en-US" sz="1600" b="1" dirty="0" err="1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Kindelization</a:t>
            </a:r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 of tablets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how Kindle is setting the rules of the tablet market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17" name="Rectangle 20"/>
          <p:cNvSpPr>
            <a:spLocks/>
          </p:cNvSpPr>
          <p:nvPr/>
        </p:nvSpPr>
        <p:spPr bwMode="auto">
          <a:xfrm>
            <a:off x="7708900" y="4800600"/>
            <a:ext cx="29845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Accessories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next frontier for platform differentiation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19" name="Rectangle 22"/>
          <p:cNvSpPr>
            <a:spLocks/>
          </p:cNvSpPr>
          <p:nvPr/>
        </p:nvSpPr>
        <p:spPr bwMode="auto">
          <a:xfrm>
            <a:off x="4229099" y="4775200"/>
            <a:ext cx="286861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Ecosystems battle across </a:t>
            </a:r>
            <a:b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</a:br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4 screens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Experience roaming drives user lock-in, cross-sales and engagement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21" name="Rectangle 24"/>
          <p:cNvSpPr>
            <a:spLocks/>
          </p:cNvSpPr>
          <p:nvPr/>
        </p:nvSpPr>
        <p:spPr bwMode="auto">
          <a:xfrm>
            <a:off x="508000" y="6743700"/>
            <a:ext cx="354171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Tools for gold seekers</a:t>
            </a:r>
            <a:endParaRPr lang="en-US" sz="1600" b="1" dirty="0">
              <a:solidFill>
                <a:srgbClr val="001F67"/>
              </a:solidFill>
              <a:latin typeface="Georgia" charset="0"/>
              <a:cs typeface="Georgia" charset="0"/>
              <a:sym typeface="Georgia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developer gold-rush has led to a gold rush for developer tools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23" name="Rectangle 26"/>
          <p:cNvSpPr>
            <a:spLocks/>
          </p:cNvSpPr>
          <p:nvPr/>
        </p:nvSpPr>
        <p:spPr bwMode="auto">
          <a:xfrm>
            <a:off x="4241800" y="6705600"/>
            <a:ext cx="285591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Reinventing the telco</a:t>
            </a:r>
            <a:endParaRPr lang="en-US" sz="1600" b="1" dirty="0">
              <a:solidFill>
                <a:srgbClr val="001F67"/>
              </a:solidFill>
              <a:latin typeface="Georgia" charset="0"/>
              <a:cs typeface="Georgia" charset="0"/>
              <a:sym typeface="Georgia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Unbundling the telco to compete in the software era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sp>
        <p:nvSpPr>
          <p:cNvPr id="55325" name="Rectangle 28"/>
          <p:cNvSpPr>
            <a:spLocks/>
          </p:cNvSpPr>
          <p:nvPr/>
        </p:nvSpPr>
        <p:spPr bwMode="auto">
          <a:xfrm>
            <a:off x="7607300" y="6692900"/>
            <a:ext cx="3505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8" bIns="0"/>
          <a:lstStyle/>
          <a:p>
            <a:r>
              <a:rPr lang="en-US" sz="1600" b="1" dirty="0" smtClean="0">
                <a:solidFill>
                  <a:srgbClr val="001F67"/>
                </a:solidFill>
                <a:latin typeface="Georgia" charset="0"/>
                <a:cs typeface="Georgia" charset="0"/>
                <a:sym typeface="Georgia" charset="0"/>
              </a:rPr>
              <a:t>The future of voice</a:t>
            </a:r>
            <a:endParaRPr lang="en-US" sz="1600" b="1" dirty="0">
              <a:solidFill>
                <a:srgbClr val="001F67"/>
              </a:solidFill>
              <a:latin typeface="Georgia" charset="0"/>
              <a:cs typeface="Georgia" charset="0"/>
              <a:sym typeface="Georgia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From telephony to diversity of use cases</a:t>
            </a:r>
            <a:endParaRPr lang="en-US" sz="12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pic>
        <p:nvPicPr>
          <p:cNvPr id="32" name="Picture 9" descr="iStock_000000470358Medium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361" y="5804110"/>
            <a:ext cx="1120172" cy="792942"/>
          </a:xfrm>
          <a:prstGeom prst="rect">
            <a:avLst/>
          </a:prstGeom>
          <a:noFill/>
          <a:ln w="9525">
            <a:solidFill>
              <a:srgbClr val="7F7F7F"/>
            </a:solidFill>
            <a:prstDash val="dash"/>
            <a:miter lim="800000"/>
            <a:headEnd/>
            <a:tailEnd/>
          </a:ln>
        </p:spPr>
      </p:pic>
      <p:pic>
        <p:nvPicPr>
          <p:cNvPr id="39" name="Picture 38" descr="iStock_000015275671Medium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0143" y="3858285"/>
            <a:ext cx="1142966" cy="793243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40" name="Picture 39" descr="iStock_000005364293Medium.jpg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5285" y="3868084"/>
            <a:ext cx="1096210" cy="785597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41" name="Picture 40" descr="iStock_000011718337Medium.jp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33869" y="3905251"/>
            <a:ext cx="1128586" cy="770240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42" name="Picture 41" descr="iStock_000000574912Medium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4247" y="5847273"/>
            <a:ext cx="1104900" cy="785721"/>
          </a:xfrm>
          <a:prstGeom prst="rect">
            <a:avLst/>
          </a:prstGeom>
          <a:ln>
            <a:solidFill>
              <a:srgbClr val="7F7F7F"/>
            </a:solidFill>
            <a:prstDash val="dash"/>
          </a:ln>
        </p:spPr>
      </p:pic>
      <p:pic>
        <p:nvPicPr>
          <p:cNvPr id="3" name="Picture 2" descr="iStock_000002510681Medium.jpg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900" y="5799144"/>
            <a:ext cx="1170166" cy="792155"/>
          </a:xfrm>
          <a:prstGeom prst="rect">
            <a:avLst/>
          </a:prstGeom>
          <a:noFill/>
          <a:ln w="9525">
            <a:solidFill>
              <a:srgbClr val="7F7F7F"/>
            </a:solidFill>
            <a:prstDash val="dash"/>
            <a:miter lim="800000"/>
            <a:headEnd/>
            <a:tailEnd/>
          </a:ln>
        </p:spPr>
      </p:pic>
      <p:pic>
        <p:nvPicPr>
          <p:cNvPr id="22" name="Picture 21" descr="iStock_000020068456Medium.jp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280" y="1828170"/>
            <a:ext cx="1300110" cy="865975"/>
          </a:xfrm>
          <a:prstGeom prst="rect">
            <a:avLst/>
          </a:prstGeom>
          <a:noFill/>
          <a:ln>
            <a:solidFill>
              <a:srgbClr val="7F7F7F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70970136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Tools for gold seekers are a gold rush by itself</a:t>
            </a:r>
            <a:endParaRPr lang="el-GR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4988" y="1117600"/>
            <a:ext cx="90630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ea typeface="ヒラギノ角ゴ ProN W3" pitchFamily="-84" charset="-128"/>
                <a:cs typeface="+mn-cs"/>
              </a:rPr>
              <a:t>Entire new market sectors are emerging</a:t>
            </a:r>
            <a:endParaRPr lang="el-GR" sz="2400" dirty="0">
              <a:latin typeface="+mj-lt"/>
              <a:ea typeface="ヒラギノ角ゴ ProN W3" pitchFamily="-84" charset="-128"/>
              <a:cs typeface="+mn-cs"/>
            </a:endParaRPr>
          </a:p>
        </p:txBody>
      </p:sp>
      <p:pic>
        <p:nvPicPr>
          <p:cNvPr id="63491" name="Picture 3" descr="C:\Users\Stijn\Documents\zzTemp\temp pics\20120329AppRetail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01" y="1797050"/>
            <a:ext cx="4959350" cy="22733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751" y="4167188"/>
            <a:ext cx="4953000" cy="2632075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7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4093" y="2528888"/>
            <a:ext cx="4535487" cy="1387475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4" name="Picture 6" descr="C:\Users\Stijn\Documents\zzTemp\temp pics\20120329XPlatformTools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6418" y="1773291"/>
            <a:ext cx="4830762" cy="332105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5413" y="3222625"/>
            <a:ext cx="4957763" cy="1490663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6" name="Picture 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2663" y="5483225"/>
            <a:ext cx="4953000" cy="1466850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490" name="Picture 2" descr="C:\Users\Stijn\Documents\zzTemp\temp pics\20120329AppDiagn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8776" y="2571750"/>
            <a:ext cx="3768725" cy="1012825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6138" y="5022850"/>
            <a:ext cx="4829175" cy="1465263"/>
          </a:xfrm>
          <a:prstGeom prst="rect">
            <a:avLst/>
          </a:prstGeom>
          <a:noFill/>
          <a:ln w="9525">
            <a:solidFill>
              <a:schemeClr val="accent6"/>
            </a:solidFill>
            <a:prstDash val="solid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9" name="TextBox 2"/>
          <p:cNvSpPr txBox="1">
            <a:spLocks noChangeArrowheads="1"/>
          </p:cNvSpPr>
          <p:nvPr/>
        </p:nvSpPr>
        <p:spPr bwMode="auto">
          <a:xfrm>
            <a:off x="6399213" y="6755235"/>
            <a:ext cx="42894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1400" dirty="0"/>
              <a:t>Source: </a:t>
            </a:r>
            <a:r>
              <a:rPr lang="en-US" sz="1400" dirty="0" err="1"/>
              <a:t>atlas.visionmobile.com</a:t>
            </a:r>
            <a:r>
              <a:rPr lang="en-US" sz="1400" dirty="0"/>
              <a:t> - now available!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39427095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3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>
                <a:solidFill>
                  <a:srgbClr val="2D2D8A"/>
                </a:solidFill>
                <a:latin typeface="Georgia" charset="0"/>
                <a:sym typeface="Georgia" charset="0"/>
              </a:rPr>
              <a:t>Another bubble emerging</a:t>
            </a:r>
          </a:p>
        </p:txBody>
      </p:sp>
      <p:sp>
        <p:nvSpPr>
          <p:cNvPr id="32776" name="Content Placeholder 2"/>
          <p:cNvSpPr>
            <a:spLocks noGrp="1"/>
          </p:cNvSpPr>
          <p:nvPr>
            <p:ph idx="1"/>
          </p:nvPr>
        </p:nvSpPr>
        <p:spPr>
          <a:xfrm>
            <a:off x="534988" y="1909763"/>
            <a:ext cx="9618662" cy="5653087"/>
          </a:xfrm>
        </p:spPr>
        <p:txBody>
          <a:bodyPr/>
          <a:lstStyle/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Tools for app developers will accelerate app development even more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Reduced barriers to entry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Making an app becomes easy, fast and dirt cheap</a:t>
            </a: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Again a non-sustainable market</a:t>
            </a:r>
          </a:p>
          <a:p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Dog-eat-dog competition for developer attention</a:t>
            </a:r>
          </a:p>
          <a:p>
            <a:endParaRPr lang="en-US" sz="2100" dirty="0">
              <a:solidFill>
                <a:srgbClr val="7F7F7F"/>
              </a:solidFill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Expect</a:t>
            </a:r>
            <a:r>
              <a:rPr lang="en-US" sz="2400" dirty="0" smtClean="0">
                <a:latin typeface="Georgia" charset="0"/>
                <a:ea typeface="ヒラギノ明朝 ProN W3" charset="0"/>
                <a:cs typeface="ヒラギノ明朝 ProN W3" charset="0"/>
              </a:rPr>
              <a:t> convergence </a:t>
            </a:r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on a</a:t>
            </a:r>
            <a:r>
              <a:rPr lang="en-US" sz="2400" dirty="0" smtClean="0">
                <a:latin typeface="Georgia" charset="0"/>
                <a:ea typeface="ヒラギノ明朝 ProN W3" charset="0"/>
                <a:cs typeface="ヒラギノ明朝 ProN W3" charset="0"/>
              </a:rPr>
              <a:t> few tools</a:t>
            </a:r>
            <a:r>
              <a:rPr lang="en-US" sz="2400" dirty="0">
                <a:latin typeface="Georgia" charset="0"/>
                <a:ea typeface="ヒラギノ明朝 ProN W3" charset="0"/>
                <a:cs typeface="ヒラギノ明朝 ProN W3" charset="0"/>
              </a:rPr>
              <a:t>,</a:t>
            </a:r>
            <a:r>
              <a:rPr lang="en-US" sz="2400" dirty="0" smtClean="0">
                <a:latin typeface="Georgia" charset="0"/>
                <a:ea typeface="ヒラギノ明朝 ProN W3" charset="0"/>
                <a:cs typeface="ヒラギノ明朝 ProN W3" charset="0"/>
              </a:rPr>
              <a:t> and consolidation</a:t>
            </a:r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115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571500" y="4775200"/>
            <a:ext cx="490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8E2621"/>
                </a:solidFill>
                <a:latin typeface="Georgia"/>
                <a:ea typeface="ヒラギノ明朝 ProN W3"/>
              </a:rPr>
              <a:t>“Mobile Industry Atlas” </a:t>
            </a:r>
            <a: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the most comprehensive</a:t>
            </a:r>
          </a:p>
          <a:p>
            <a:pPr algn="r"/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m</a:t>
            </a:r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ap of the mobile industry</a:t>
            </a:r>
            <a:b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featuring 1,700+ companies  </a:t>
            </a:r>
          </a:p>
          <a:p>
            <a:pPr algn="r"/>
            <a:endParaRPr lang="en-US" dirty="0" smtClean="0">
              <a:solidFill>
                <a:srgbClr val="800000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err="1" smtClean="0">
                <a:solidFill>
                  <a:srgbClr val="800000"/>
                </a:solidFill>
                <a:latin typeface="Georgia"/>
                <a:ea typeface="ヒラギノ明朝 ProN W3"/>
              </a:rPr>
              <a:t>Atlas.visionmobile.com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16211">
            <a:off x="5732402" y="-1747249"/>
            <a:ext cx="12700000" cy="788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878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Stock_000015275671Mediu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6988" y="-38099"/>
            <a:ext cx="10952029" cy="7600950"/>
          </a:xfrm>
          <a:prstGeom prst="rect">
            <a:avLst/>
          </a:prstGeom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3175"/>
            <a:ext cx="10744201" cy="2173886"/>
          </a:xfrm>
          <a:prstGeom prst="rect">
            <a:avLst/>
          </a:prstGeom>
          <a:gradFill rotWithShape="0">
            <a:gsLst>
              <a:gs pos="0">
                <a:srgbClr val="000000">
                  <a:alpha val="59998"/>
                </a:srgbClr>
              </a:gs>
              <a:gs pos="100000">
                <a:srgbClr val="FFFFFF">
                  <a:alpha val="5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</a:t>
            </a:r>
            <a:r>
              <a:rPr lang="en-US" sz="3800" dirty="0" err="1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Kindelization</a:t>
            </a: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 of tablets</a:t>
            </a: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How the Kindle has set the rules of the tablet market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5777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 dirty="0" smtClean="0">
                <a:solidFill>
                  <a:srgbClr val="2D2D8A"/>
                </a:solidFill>
                <a:latin typeface="Georgia" charset="0"/>
                <a:sym typeface="Georgia" charset="0"/>
              </a:rPr>
              <a:t>How did the Kindle stand out?</a:t>
            </a:r>
            <a:endParaRPr lang="en-US" sz="3600" dirty="0">
              <a:solidFill>
                <a:srgbClr val="2D2D8A"/>
              </a:solidFill>
              <a:latin typeface="Georgia" charset="0"/>
              <a:sym typeface="Georgia" charset="0"/>
            </a:endParaRPr>
          </a:p>
        </p:txBody>
      </p:sp>
      <p:pic>
        <p:nvPicPr>
          <p:cNvPr id="16390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5825" y="1909763"/>
            <a:ext cx="648176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2" name="TextBox 10"/>
          <p:cNvSpPr txBox="1">
            <a:spLocks noChangeArrowheads="1"/>
          </p:cNvSpPr>
          <p:nvPr/>
        </p:nvSpPr>
        <p:spPr bwMode="auto">
          <a:xfrm>
            <a:off x="3550806" y="2842574"/>
            <a:ext cx="187166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+mj-lt"/>
              </a:rPr>
              <a:t>Kindle Fire</a:t>
            </a:r>
            <a:endParaRPr lang="el-GR" sz="1600" dirty="0">
              <a:latin typeface="+mj-lt"/>
            </a:endParaRPr>
          </a:p>
        </p:txBody>
      </p:sp>
      <p:sp>
        <p:nvSpPr>
          <p:cNvPr id="4" name="Right Brace 3"/>
          <p:cNvSpPr/>
          <p:nvPr/>
        </p:nvSpPr>
        <p:spPr bwMode="auto">
          <a:xfrm>
            <a:off x="6984653" y="3057525"/>
            <a:ext cx="302571" cy="2232025"/>
          </a:xfrm>
          <a:prstGeom prst="rightBrace">
            <a:avLst>
              <a:gd name="adj1" fmla="val 31495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l-GR">
              <a:solidFill>
                <a:srgbClr val="000000"/>
              </a:solidFill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6395" name="TextBox 4"/>
          <p:cNvSpPr txBox="1">
            <a:spLocks noChangeArrowheads="1"/>
          </p:cNvSpPr>
          <p:nvPr/>
        </p:nvSpPr>
        <p:spPr bwMode="auto">
          <a:xfrm>
            <a:off x="7378492" y="3365832"/>
            <a:ext cx="3235446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+mj-lt"/>
              </a:rPr>
              <a:t>Two tablets took </a:t>
            </a:r>
          </a:p>
          <a:p>
            <a:pPr eaLnBrk="1" hangingPunct="1"/>
            <a:r>
              <a:rPr lang="en-US" dirty="0" smtClean="0">
                <a:latin typeface="+mj-lt"/>
              </a:rPr>
              <a:t>72% market share</a:t>
            </a:r>
          </a:p>
          <a:p>
            <a:pPr eaLnBrk="1" hangingPunct="1"/>
            <a:r>
              <a:rPr lang="en-US" dirty="0" smtClean="0">
                <a:latin typeface="+mj-lt"/>
              </a:rPr>
              <a:t>100s of others struggle.</a:t>
            </a:r>
          </a:p>
          <a:p>
            <a:pPr eaLnBrk="1" hangingPunct="1"/>
            <a:endParaRPr lang="en-US" dirty="0" smtClean="0">
              <a:latin typeface="+mj-lt"/>
            </a:endParaRPr>
          </a:p>
          <a:p>
            <a:pPr eaLnBrk="1" hangingPunct="1"/>
            <a:r>
              <a:rPr lang="en-US" dirty="0" smtClean="0">
                <a:solidFill>
                  <a:srgbClr val="2D2D8A"/>
                </a:solidFill>
                <a:latin typeface="+mj-lt"/>
              </a:rPr>
              <a:t>What’s the magic?</a:t>
            </a:r>
            <a:endParaRPr lang="el-GR" dirty="0">
              <a:solidFill>
                <a:srgbClr val="2D2D8A"/>
              </a:solidFill>
              <a:latin typeface="+mj-lt"/>
            </a:endParaRPr>
          </a:p>
        </p:txBody>
      </p:sp>
      <p:sp>
        <p:nvSpPr>
          <p:cNvPr id="16398" name="TextBox 20"/>
          <p:cNvSpPr txBox="1">
            <a:spLocks noChangeArrowheads="1"/>
          </p:cNvSpPr>
          <p:nvPr/>
        </p:nvSpPr>
        <p:spPr bwMode="auto">
          <a:xfrm>
            <a:off x="1308186" y="5707585"/>
            <a:ext cx="62491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r" eaLnBrk="1" hangingPunct="1"/>
            <a:r>
              <a:rPr lang="en-US" sz="1600" dirty="0">
                <a:solidFill>
                  <a:srgbClr val="BFBFBF"/>
                </a:solidFill>
                <a:latin typeface="Georgia"/>
                <a:cs typeface="Georgia"/>
              </a:rPr>
              <a:t>Global tablet market share, source IDC</a:t>
            </a:r>
            <a:endParaRPr lang="el-GR" sz="1600" dirty="0">
              <a:solidFill>
                <a:srgbClr val="BFBFBF"/>
              </a:solidFill>
              <a:latin typeface="Georgia"/>
              <a:cs typeface="Georgia"/>
            </a:endParaRPr>
          </a:p>
        </p:txBody>
      </p:sp>
      <p:sp>
        <p:nvSpPr>
          <p:cNvPr id="15" name="TextBox 2"/>
          <p:cNvSpPr txBox="1">
            <a:spLocks noChangeArrowheads="1"/>
          </p:cNvSpPr>
          <p:nvPr/>
        </p:nvSpPr>
        <p:spPr bwMode="auto">
          <a:xfrm>
            <a:off x="709660" y="3664879"/>
            <a:ext cx="152305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latin typeface="+mj-lt"/>
              </a:rPr>
              <a:t>Apple </a:t>
            </a:r>
            <a:r>
              <a:rPr lang="en-US" sz="1600" dirty="0" err="1" smtClean="0">
                <a:latin typeface="+mj-lt"/>
              </a:rPr>
              <a:t>iPad</a:t>
            </a:r>
            <a:endParaRPr lang="el-GR" sz="1600" dirty="0">
              <a:latin typeface="+mj-lt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22638" y="2231247"/>
            <a:ext cx="187166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latin typeface="+mj-lt"/>
              </a:rPr>
              <a:t>100s of iPad-clones</a:t>
            </a:r>
            <a:endParaRPr lang="el-GR" sz="1600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82776" y="4078146"/>
            <a:ext cx="834174" cy="10644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4189" y="3237440"/>
            <a:ext cx="638009" cy="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662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5" name="AutoShape 10" descr="data:image/jpeg;base64,/9j/4AAQSkZJRgABAQAAAQABAAD/2wCEAAkGBhIPEBQQDxQQFBQUFRAVFRQUFBAVFBQXFBYVFRQUFhUXHSYfFxkjGRUUHy8gIycpLCwsFR4xNTAqNSYrLCkBCQoKDgwOGg8PGi4lHyQtLCotLzAvKSwsLCwsKSkpKSwtLCwsLyosLCwsLCkpLC8sLCwsLCwsKSwsKSksKSksKf/AABEIAOEA4QMBIgACEQEDEQH/xAAcAAABBQEBAQAAAAAAAAAAAAAAAQMFBgcEAgj/xABOEAABAwICBgQHDAgDCAMAAAABAAIDBBEFEgYHEyExUUFhcZEiMkJzgZKxCBQVIzQ1UlNyobLBJDNidIKzwtGDosMWFyVD0tPh8Bhjk//EABsBAQADAQEBAQAAAAAAAAAAAAABAwQFAgYH/8QAMBEAAgIBAwEFBgcBAQAAAAAAAAECAxEEEjEhBRNBUZEUIjJCcYEGI2GhsdHwweH/2gAMAwEAAhEDEQA/ANwUbPiTnOMdO0Pc02e919lGeRI3ud+yPSQkxOoc97aeIlrnjM944xxg2JH7Tj4I9J6F3UtK2NgYwANbuAH/ALxXnOehJxNwfPvnklkPIOMbPQxhG7tJPWvXwBT/AFUfpFz3lSKFOEMsjxgFP9TH6oS/AVP9TH6oXekTahlnD8BU/wBVH6oR8BU/1Ufqhd6Ewhk4PgKn+qj9UJPgKn+qj9ULvQmEMnD8BU/1MfqhJ8BU/wBVH6oXehMIZOH4Cp/qo/VCPgKn+qj9ULvSJhDJw/AVP9TH6oR8A0/1Ufqhd6Ewhk4BgdP9VF6oS/AlP9VF6oXchMIjJw/AlP8AVReqEfAlP9VF6oXchMA4fgSn+qi9VqPgSn+qi9ULuQmEDh+BKf6qL1Qj4Ep/qovVC7kJhA4TgdP9VF6oTbsDaN8T5Yj+w9xb6j7tPcpJCYBEfCMlPuqQ0s4bdgIaPOM35PtAkdilWm6R8YIIO8HcR0FRNJellEBvspL7EnyHAXdF2WuW9hHJRlonkmEJMyFJBF4GM+1nPGSRwH2IiY2D/KT/ABKVCjtHR+iw/Yae/eVJKIcEy5BCEhXogj8dx+ChhdPVSNjjb0niT0NaBvc48gs0q/dG0TXER09U9o8o7Jl+sC5PfZLrl0FxLFJoTSiN0ETD4Blax20cTmdZ1gfBDQN/NJgWpDD4qFoxG4qXtu95my7Jx8lljlOXdvN72QFt0L1n0WLExwOeyUAkwygNeQOJaQSHAdRvzCkNMNNKfCYmTVW0yvfkbs25jfKXcLjdYFfLmh9Q6mxWlcx29lVE246QXhjvQQT3rZvdH/IKb95/0pEBYP8AfPhvvM1uaYMEhibGWASveGhxytva1nDeSAE1oprqoMRnbTgTQyPNmCUMyvPQ0Oa42ceR4rINVmrUY0JnTTPjhhsAGBpcXyC/lbgAGi/PcqppHg7sOrpqbOS6CQhrxdpNrOY8cjaxQH0RpPrvw+gmNP8AHTvYS1+xDCxhHFpc5wuRyF+1WLRDTmlxaIyUjyS2wfG8BsjL8MzbncbHeCRuWKYrqWMOEOxF87jOImzvjyjJldZxbmvmzAOvfmOC5/c+VLm4s5gJs+nmDhzyljh3EfegN+0j0opsOhM9XII2XsOlzz9FjRvcVm8/uj6MOsynqnN+kTC0+rmPtXPrg1eYnilW2WnbHJBHG1sbNq1jgTvkNn2Fybb78GhdLdSmGwYflqjaq2Rc6Yy5csmW9mtvlLQ7da28IC66G6xaPFgfez3CRou6KQBsjRwzWuQ4X6QSndM9O6bCI45KoSkSOLWiNocbgXN7kWC+btU9W6LGaMsJGaUMPW14LXA96+j9NdA6fGI446p0zRE4uaYnNabkWN8zSgKp/wDIfC/oVv8A+Uf/AHFJaPa6cPr6mOkhFSJJSQ0vjYG3ALt5DzbcD0LIda+huHYSY6elfUPqHeG8PfG5scfAXDWDwnHhv4DrCltQmhDpqn4SkBEUBcIujaSkWJ+y0E+kjkUBuWkGklPh8Jnq5GxsG7fvLj0Na0b3HqCz0e6Kw/Pl2VZlvbPki78ue9vvWa67dJn1eKSQ3OypfimN6M1gZHdpdu7GhXh+o2lGDmT4z34KfbbTOcufJtNnk4ZfJvx6UBq2A6Q09fC2ekkbJGekcQelrgd7XdRVd0q1s0OGVBpqnbmQNa45Iw4WdcjeXDf/AHWL6jtJ30mJsp7nZVXxbm9GexMT+2+7scUmvr55f5mn/CUBr+kmuegoRHfayvkjjlEcbW5mMkaHM2hcQGkgg23lSWhOsqjxfM2nL2yMGZ0Uoa1+XcMwsSHNubXB3XF7LItH9TLq/CziEs8gnkjc+JlmluVgIYHk794butawtxVY1QVjosapMpIzPcw9YexwI9ncgPrBCQJUAKOxylL4H5fHbZ7Dyezwm/ePvUgkcF5ksolPDKt/t/ByQqR7wZyQsPtMjV3ETUdHvkkPm2exSKjtHvkkPm2exSK3R4RllywQkSleiDGNdus2eklGH0TzE7IHTSt3PGfxY2Hyd28kb94tbfevaHal58VgZW1tU+NsvhMFjLI5vQ9znOAbfiOPoXDr8wSSHFDUkHZ1DIyx3RmY0Mcy/MWBtycncG13VEGGsw+GAGZrNjFMHEkNO5towLl4BsN/EBAUfAYgzEqdgNw2qhAPMCVoutt90h8gpv3n/SkWITYLV0dWyF8UjKkOieyPLd5cbOjsBx6PSCFsevmaV+EUT6hgjldMwyRgghjzC/M0Ecd90A77mz5JV+eZ+BZhrc+e6zzjf5bFp/ubfklX55n8tZhrc+e6zzjf5bEB9A6a/MFR+5f6YWL6gfngeYn/AKVs+mvzBUfuX+mFjGoH54HmKj+lAWPXRrRqI6l2HUUjomxhu2kYbSOc4ZsjXDe1oBF7WJJPRx4NHtR81ZSCtralzDJHtWsDTI/KW5ml73O3EixtY8eKr2ujA5KbF55Hg5KgiWN3Q4EAOAPMOBFuxS410VU+HMwyCn+PdG2n2rHOc5zcuTwIwL5y3dx6SUBU9WXzxQ/vEa+ntM9K4sLo5KqXflFmM6ZJD4jB2njyAJXyxh2G1tFiUcUcTxWRSsLYrXJeCHAWHFpHTe1itL1/CoqJqCBrJC50UjzDHd9pCWhwGXxrcLoDPMJoKnHsTs995J3l8sh8VjPKdbkG7gOwL6twXCYqOnjp4AGxxtDWjdwHEk9JJJJPMlfLkGqXGHNzNo5h2uja71S66nNAajFcMxSlpqj33DHNKxjopc5jeDxsHeDccxvQFR08jLcUrQ7j75qD3vJH3WX1k6QGjLt1thf0bO6wrXzoPJDVHEYml0M2XakD9XIBlu7kHADfzuOSjzruqPgr4O2Tdpsth74zm+zy5PEt4+Tde/WgKpoBGXYrRBvH3zTn0B4J+66s2vv55f5mn/CVM6htBZJKkYlM0tiiDhDcfrJCC3MObWgnfztyKhdffzy/zNP+EoDctCBbA6X9yj/lr5y1W/PNF55v4Svo7Qn5jpf3KL+UvnHVb880Xnm/hKA+uAhIEqAEhSpCoYMlQhC5GTomlaPfJIfNs9ikVHaPfJIfNs9ikV1o8I58uWCEIXog5cQwyKpYYp445WHiyRrXN7bHpUfhehlDSP2lPS00b+h7Y25h2O4j0KaQgOSXDInStndHGZWBzWSFrS9rXeMGu4gH8yqOdOqKeY4fjlPHTzNddjagNkp5OIbJFKRbeL8bdI6loagtLNDaXFIdjVMva+R4sJIyeljujs4HpCA7sKwunp2kUsUMTHWcRExjWu3bneCN+7pTFZonRTvMs1LSyPdxe+GNznW3C5I3rFMR0cxzRwl9DNJPSC5s0GRrR07SA3yfabu6134H7o+1m11L2vgd/pv/AOpAbZPSMkYY3sY5jhlLHAFpba2UtO4i3QuLD9GaSmftKemp4n2IzRxRsdY8RcC9tw7lVcO13YTNxndEeUscjfvaCPvU9T6e4bJ4lbRn/HiB7iboCSxPB4KpmzqYopWccsjWuF+YvwPWFyYTojRUbs9LTU8Tj5TI2h3Zm4gIdpfQjeaujH+PD/1KOrNaGFQ+PW0x6mO2h7mAoCfOGRbb3xs49rlybXK3aZL3y5uNupQml9fXxBowykjnkcDeWWSNkcQ5FuYOcTxsLDcqni3uhMOiuIGVE532s0Rt737/ALlV4tZuN428w4XA2BnlSNGbID0umeMrfQL8kB341VaWU8T6l7qYMja572xtpXFrWi7jZwubDfuJKt2qLSyfFqF09YIy+OZzA5rcoNmtde3AO8I7xZV7HsJkwTA6sT1M1TVVhbES5z3DPKCwtjDjfxC/fxNhwsFc9WmjBw7DIKd4tIQZJRyfIcxb/CMrf4UBZ5oWvaWvAc0ggggEEHiCDuIVcbq1wsP2nvKlzXv+rGW/2fF+5WZCA8RxhoDWgAAAAAAAAcAAOAUdiGjNJUv2lRTU8r7AZpIo3OsOAuReylEIBmGlYxgjY1rWNAaGNADQ0CwaGjcBboUdSaJUULxJFS0rHtN2vZDE1wPMEDdxUuhACEIQAkKVIVDBkqEIXHOiaTo78kh82z2KRWfYfjc8cbGtfuDW2BAPR1rvj0snHHZntaR7CrI9p0r3XnoH2fa+qwXNCqjNMXeVG30OI9oXQzTFnlRvHYQVcu0NO/m/kqehvXyljQoNmlsJ47Qfwj8in2aS058u3a1w/JXR1dMuJr1KnprVzF+hKoUe3Hac/wDNZ329qdbicR4SM9ZqtVsHxJepW65rlM6iqlpLqtw3ECXTQNZIf+bCdm/tNtzv4gVaBVMPBzPWavYlaekd4XrcvM84ZiGLe5t3k0lXu6GzR/1sP9KrdV7n3FGHwTSSfZlcPxsC+lMwRdTlEHzNHqDxYmxbTDrMzbfcCVNYd7m+qcf0mqp4xyjbLIf8wYF9AXRdTkGb4BqHw2mIdMJKlw+tdaO/m2Wv6SVoVJRxwsEcTGMY3g1jQ1o7ANyeui6ZBxV+Cw1D4pJmB7oHmSK5NmPtbPlvYkDgSDboXaAi6TMoyD0heNoOY7wvBqWDi5vrBRuXmThjyFyuxGIcZGes1NOxuAcZWd68u2C5aPSrk+EzvQot2kdOPLv2NcfyTEmlcA4Zz2N/uqnqqVzNepYtPa+Iv0JtCrr9MWdDHn0tCYfpk7yYx6Xf2Cql2hp18xYtFe/lLSkKp0mlsx4CMegn2lc79Iqh3l27A0fkqJdq0rjLLl2dc+cFeQuXaHrQsftMfJmn2aXmSlP4jewexOJuDxW9g9icXHs+N/U60PhX0BF0IVZ7BCRCkC3QkQgFS5l5SplkYR6Ep5nvK9CocPKd3uTSVet8vMjbHyHRVv8Apv8AWcl9+SfTf6zkwhN8vNkbI+Q+a2T6b/Wd/dBq3/Tf6zkwhN8vNjZHyHTUO+k71ik2p5nvKbSpvl5k7Y+QuZIhIvOWThCoukSoSF0JEqAEISIBUoXlKEIIZCELYZckpB4rewexOXTUHit7B7E5dZrPif1NEPhQt0XSKNxnSKCjbmneAT4rBve7sb+fBK652S2wWWTKSgsyeESd0XWX4rrVmcSKZjYx9J/hv7vFH3qGOPYnOM7ZKsg33xh4HXvYAvoKfw7qZrM2o/U5s+1Ko/Dlm03RdYZJpBXROs+era7jZ75b+q4qTw/WTWRHw3NlHJ7Rf1m2Kss/DWoiswkn+x4j2rU37yaNgRdVXAdYVPVEMf8AEyHgHkZXHk1/D0GytN18/qNNbp5bLY4Z0q7YWrMHkW6LpLous5aLdF0l0XQC3RdIhSBboukui6gC3RdIhSBboukQgFui6RF0At0XSXQgFugFJdAQEOhIlWsyEpAfBb2D2L3dNQHwW9g9i48dxdtJTvnd5I3D6Tjua3v/ADVXdyst2xXVv/pcpKNak/BETplpk2ibs47OncLgcQwfSd+QWaYdh9TilU2KPNLNKeJPAdLnHyWgb+pcFdWvnkdLIbueSSf7dS9YbiMtNKyeBzmSMILXN4g/mOpfpPZ3ZsNFViPxvl/7wPltVqpXy/TwRIaV6KVGGVBp6ltjxY8XySN6HMPLq4jpW/6jvmaHzlR/Mcsx031rRYph0VPJTt985rvkPixltvChN73eOIO4DnuKodLjlTC3JFPURtFyGslla0X3nc02Wmdc76tsujyZU0mXjX187/4EHteoXRjVlXYjDJUQMAjY1xYX7ts4eRHzPXwvuuq1WVskzs8z5JHWAzPc57rDgLuJKvdfrnrJKCKjiDYntZkkmZuc9o3NDAN0fg8SPRZWbbIQjCA6Mz+RhaS1wIIJBBFiCNxBCuuhenjoS2CqcXRGwa87zH2npZ7FSXG+8pFGq0leqr7uxf2iym6VMt0T6HDr7wluqLq20kMrDSSG7oxeMniWdLeu3sPUrwvy/WaWeludU/D90fW0XK6Cmj1dF17pqZ8rssbS4noHt7FNQ6HTEXc6NvVvPsVdWmtt+CORZfXX0kyCui6l6zRaaMZhleB9G9+48VDXXmymdTxNYPVdsLFmDyeroupWg0almjEjXMAde1733G3LqS0WjE0tycrACRd199ja4HJWrR3PGI8lb1VKzmXBE3RdTNXonNGLtyvtxDbg9x4qEVdtFlTxNYLK7oWrMHk9XRdS1FoxLLG2RrowHC4uTf2IodF5pRmOVg6M17nrtyVi0dzxiPJW9VSs5lwRN0XUvW6LTRNLhleBxy3v3Hioa6qtpnU8TWCyu2FizB5PV0XXVh2Ey1B+LG4cXHc0enmpY6GSW/WR37HK2vSXWLdGPQrnqqq3iUiv3RddGI4c+nfkky3IuLG+7guYFZ5QcHtkupfGSmt0eCHQkuhaTKScJ8FvYFnmtTFLvipwdwBkcOs3a3uAPetBhPgjsCyDT2YuxCa/k5GjsDG/3XZ7BpVmucn8uX9+DL2hPbpkl44K8tx0d0m0cZRwMqY6UzNiiEpdSFxLw0ZruybzfpWHJV97bUrOjbX0PnE8EjpJNE+sqH0wAhdNMYg1uUCMvJZZvQLW3LdtWGgeH1OFU009LBJI8SFz3NJcbSPAvv5ABfO6+ptT/wAy0n2Zf5siya1uNaw/E9R5Mm156OU1DUUzaSKOJr4pC4MFgSH2BPoKh9VmJYfT1MrsVbG6IxWYJIjKM+dp3AA2Ngd6uWv6hknraGKFpe98cjWNHFzi8WAusyxrQ6toWCSrp5YmudlDnAWJsTbceQPcvVLU6VGT6v1IfJdNaWNYPUU0TcKZA2US3fs4DEcmR43ktFxmy7lmKVItVVfdx2pkN5JDAcSNNUxTDyXNv1tO549UlbqHX3hfPYW54BOX0sDzxdFEf8oXyH4opX5dq/Vf9O52TN+9D7liwLEWwTZ3XtlcDbed9rexdtTpjM4/FhjBytmPpP8AZcGDYO6qeQDZrfGdy6hzKs7NG6WIXksf2pHWHdcBcPS16mVWIPbHzNGpnp42ZmsyDRzHXVGZsgGZoBuNwIO7h0FQWldKI6i7dwe0O9NyD7AfSrRhsNMHH3vss1hfIQTa/Sq9pv8ArmfY/qK2auEvZPfeWnyZtLJe0+4sJ+BO6L/JWfx/iKjsf0lfFIYocoLbZnEX3nfYDst3qR0W+Ss/j/EVTMYfeol84/7io1N86tLDa8N4/gaemNmoluXRZ/ktmjmOuqMzJLZ2gG43Bw4cOYKhdLKERzB7dwkBP8Q3O9oPpKb0Rf8ApQHNj/yKlNN2+BEf2nDvH/hVyk79E5T5RZGKp1ijHhkro58li+yfaVD47pO+OUxw5Rl3OcRe55AdSl9GvksX2T7SqLiD7zSH/wCyT8RCt1d86tPDY+rx/BXpaY2Xz3LjP8lz0dxw1LXNeAHttw4EHpt0KvaVUQhmJaLNeM1uvyvyPpTmhr/0gjmx3tC7NOW/qj9sfhVU5O/Rb58oshHudXtjwyeghFPBZovkYTu6SBc95VT/ANr6i9/i7csu7vvdT2A4+yZjWPIEgABB8q3SOfYvOIaJRSXcy8bjv3b2n+Ho9C1XKy2uMtNLovAzVOuqclfEquKYo6oeHuABDQ2wvbdffv7VyAp/EcPfTvySDrBHBw5hcwK+ctc3N95z4neq2bFs4IlC83QtBSSUJ8Edg9ix/TqMjEJ79JYe9jVr0J8EdgWc6zsPyzRzjg9uUn9pn/g/cuz2Baoa5xfin/Zj7Qhu06a8MHFq2wWmrcRip6wkRvD7AOy53ht2szDhey1fWBqapTRvkw6HZzxDMGtc87Vo8ZtnE+FbeDzFulYLTVLontkjJa9jmua4cWuabgjsIX1loNpS3E6GKpFsxGWVo8mRu547OBHU4L63WOdclZF9D5+OH0Pkgr6l1P8AzLSfZl/myLKNdOgHvKo9+07fiJ3HOAN0Up3kdTXbyOu45LWtUY/4LR/Yk/myLzq7FZTGS8xFYZW9ZHz9g3nD/MYk90MP+H0/7y3+XIrRpToMa6uoq0S7P3o/MWZC7aDM11s2YZfF5Him9ZmhMmL00cEUjIyyUSXeHEEBrm23faWWFkVKDzwesFV0z1aYdT4RNUxU4bKyFjw7PKbOOW5sXW6SslqdXtfFSe/nw2p8jJNptIj4L7Bpyh2bfmHR0r6K1hUT34NUwxtdI8wtaGsa5znEFvBo3ngq5pMxzNE8sjXMcKWkaWuBa4EPiFiDvB3K+jUSSSznMsENHzqtw0dZlo6dp4iGIf5QsYw2iM80cTeL3Nb2XO89gFz6FubGhoDRwAAHYNwXG/FFqxXX49WdjsmHWUvsX/RBgFKCOJc8nvt7AqvpHUvfUyB9/BcWtHQALWt28V2aLaQNgvFKbNJu13Q0niD1KxVMFHP8ZJsXftZmjd1kHf6Vy9q1OmjCEsNckuT0+olKUc54IbQinOaSTybBoPM3ufy701pwfjmeb/qKm6fH6Zr9ixzGtDSc12tYLEeCCeJNyd3JV7TKrZJKwxva+zCDlIcBv3bwovjCvR93GWcE0ylPVb5LGSx6KH9EZ2v/ABFVLSSmMdTJfg45x1h2/wBtwrZon8kj/j/EUj66lqHOjl2eZjnNyyWBuDa7T0jsV1tMbtPCLeH0x6FNdzqvnJLK659SD0LpiZnSdDWkX63Ebu4FdGnFQLxR/acfuA/PuUvNilNSss10YA4MZlJPoHtKo2JYi6oldI7dfcB9EDgP/eazahw0+m7lPLZpoUr9R3zWEi+aM/JIvsn2lUvHaYx1EjT0uLh1hxvf29yumjHySL7J9pTArqSqJbJs8zHPblksHDKSDY9INuhar6FdRCOcPCx6Gam51XTljK659SH0JpiZHy9AblB6yQT3Afel04nvJGwdDXOP8RAHsU3U4xTUrLNczdwYyxPcOHaVQ8QrnTyOkdxd0chwACyalwo06oTy3yadOpXXu5rCR4cCOII6d4I9KsGi+My7ZsJJex19x3ltgTcHl/dTkeIUdS0BzonWHB9gR635J1j6SmBc0ws6wW3PVzPYvdGj7qanGxYPN2q7yDhKvqR2m7Bso3dIfYdhaSfYFTgVKaSY4Kl4DL5GXtfcXE8XW7lEXXO11kbL3KPBu0dcq6UpckUlXi6FAySMR3DsCjdJcHFXTui3ZvGYeThw9B4eld0btw7AvWZVq2VV3eR5Tz+5fsU69r4aMLljLXFrgQQSCDxBHELQdTOmvvCs2ErrQVJa034Mk4Rv6hvyntB6E5pnojt71EA+M8to8sDpH7XtWclpBsQQR0HoX6TpNXV2hRlc+K8mfK6jTyonh8H2RjWDxVlPJTTtzRyNLXDpHIjkQbEHmFx6G4AcPoYaRzg8xB4zAEA3e5wNj1OCpmp/WQ2uhbR1Lh75iaA0uO+djRuIPS8DiOnjztpq51kZVt1srXXqKkSpLqokFn+vCvEWDyMJ3yyQxtHPww8/cwq81tdHBG6WZ7WMYCXOcQGtA6SSsI0rxd+kNW0szMoICQwkEOmd5TgOZtbqHWbL3CcavzbHiK/2D1CuVj2xXUg9XGBbzVvHQWx9f0nfl6Sr9dc8MbWNDGABrQAAOAA4Be8y+P1+rlq7na/t+iPqNNSqa1Bf5jl0JvMjMsReOXRdN5kZlANI0S+SR/x/iKo+MH9Im85J+IqZwTS+OngbE5jyW5t4y23knpVdraraSvkAtmc51uVySutq7oTohGL6r+jm6WmcLpykun/p4ui6bzIzLknTNN0X+SRfZPtKz2uPxsnnJfxuVgwfTKOCBkTmSEtBFwW2O8lVionzvc7hmc91uWZxP5rra26FlNcYvqv6OZpKpwtnKS6P+wui6bzIzLlHTHLoCbzIzIQOXSgprMlDlAIy6EmZC2GQ7Y3bgvWdMMduS5lRYvef1NEPhQ9mUHjuikNX4R8CT6bbb/tDp9qlsyMyspvsolvreGROuNi2zWUZrVaI1dK8PiBdlILXxE5gRwIG5wPYrxo3r0q6UCLEITOBuzi8cw+1cZX/AHdqksyHb+O/t3rvx7fnKOLoKX68M5k+y45zCWCwU+v7DnDwo6xp5bNrvY5LU65RI0iioqqRx4OmywxDrJuSR1BV0NA4ADsAC9ZlVPtiPyV+rIj2YvmkcWJRVWIvEmJzZ2g3bTRXbAw9fS89Z713xtDQGtAAG4AAAAcgF5zJMy5Go1Vuof5j+3gvsdGqiFKxFD2dGdM5kZlmwXD2ZGdM5kZkwB7OjOmsyMyYA7mRnTOZGZMAezIzpnMjMmAPZ0Z01mSZkwB7OjMmcyMyYA9nRnTOZGZMAezozprMjMmAcGZC8ZkLYZTrDkZl1Y5SGCpmiPRI4j7Lznb9zguDMq7obbJJ+ZbVJSgmvIdzIzJrMjMqsFg7mRmTWZGZMAdzIzJvMjMmAOZkZk3mRmTAHMyMybzIzJgDmZGZNZkuZMAczIzJvMjMmAOZkZk3mRmTAHMyMybzIzJgDmZGZN5kZkwBzMjMm8yMyYA5mRmTeZGZMAczJQ5NZkNBcQ1u9xIDRzJNh96mMctJESeFk4tqOYQtG/3YRIXZ9hkcj2yJ0awdHTK0VMQu+MWe0cXM43HMtJPoJ5LOMy3oqj6T6vBITLR5WOO90R3McektPkHq4div1uj7x74clWj1ar9yfBnuZGZOV+HTU5tPG+P7QNvQ7gR2Fcu0HMd4XElXKLw0dmNkZLKY9mRmTO0HMd4RtBzHeF52snch7MjMmdoOY7wjaDmO8JtY3IezIzJnaDmO8I2g5jvCbWNyHsyMyZ2g5jvCNoOY7wm1jch7MjMmdoOY7wjaDmO8JtY3IezIzJnaDmO8I2g5jvCbWNyHsyMyZ2g5jvCNoOY7wm1jch7MjMmdoOY7wjaDmO8JtY3IezIzJnaDmO8I2g5jvCbWNyHsyMyZ2g5jvCNoOY7wm1jch7MjMmdoOY7wnaaB8pyxNe88mNLj9ylQk3hIhzillsXMrjq+0eMsgqpB8XHfZ38t/DMOpvt7F60e1cPeRJWeA3jsgbvd1OcNzR1Df2LRYYGsaGsAa1oAAAsABwAHQuxo9E4vvLPsjk6vWKS2Q+4uRC9oXYOUIkchCIg5qz9W5ZtWeOe1CFlnwjRWMoQhVFwIQhACEIQAhCEAIQhACEIQAhCEAIQhACEIQAhCEArOK0XAv1I7AkQrquSqzgkmr2hC0mZAhCEJP//Z"/>
          <p:cNvSpPr>
            <a:spLocks noChangeAspect="1" noChangeArrowheads="1"/>
          </p:cNvSpPr>
          <p:nvPr/>
        </p:nvSpPr>
        <p:spPr bwMode="auto">
          <a:xfrm>
            <a:off x="169863" y="-16668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8446" name="AutoShape 12" descr="data:image/jpeg;base64,/9j/4AAQSkZJRgABAQAAAQABAAD/2wCEAAkGBhIPEBQQDxQQFBQUFRAVFRQUFBAVFBQXFBYVFRQUFhUXHSYfFxkjGRUUHy8gIycpLCwsFR4xNTAqNSYrLCkBCQoKDgwOGg8PGi4lHyQtLCotLzAvKSwsLCwsKSkpKSwtLCwsLyosLCwsLCkpLC8sLCwsLCwsKSwsKSksKSksKf/AABEIAOEA4QMBIgACEQEDEQH/xAAcAAABBQEBAQAAAAAAAAAAAAAAAQMFBgcEAgj/xABOEAABAwICBgQHDAgDCAMAAAABAAIDBBEFEgYHEyExUUFhcZEiMkJzgZKxCBQVIzQ1UlNyobLBJDNidIKzwtGDosMWFyVD0tPh8Bhjk//EABsBAQADAQEBAQAAAAAAAAAAAAABAwQFAgYH/8QAMBEAAgIBAwEFBgcBAQAAAAAAAAECAxEEEjEhBRNBUZEUIjJCcYEGI2GhsdHwweH/2gAMAwEAAhEDEQA/ANwUbPiTnOMdO0Pc02e919lGeRI3ud+yPSQkxOoc97aeIlrnjM944xxg2JH7Tj4I9J6F3UtK2NgYwANbuAH/ALxXnOehJxNwfPvnklkPIOMbPQxhG7tJPWvXwBT/AFUfpFz3lSKFOEMsjxgFP9TH6oS/AVP9TH6oXekTahlnD8BU/wBVH6oR8BU/1Ufqhd6Ewhk4PgKn+qj9UJPgKn+qj9ULvQmEMnD8BU/1MfqhJ8BU/wBVH6oXehMIZOH4Cp/qo/VCPgKn+qj9ULvSJhDJw/AVP9TH6oR8A0/1Ufqhd6Ewhk4BgdP9VF6oS/AlP9VF6oXchMIjJw/AlP8AVReqEfAlP9VF6oXchMA4fgSn+qi9VqPgSn+qi9ULuQmEDh+BKf6qL1Qj4Ep/qovVC7kJhA4TgdP9VF6oTbsDaN8T5Yj+w9xb6j7tPcpJCYBEfCMlPuqQ0s4bdgIaPOM35PtAkdilWm6R8YIIO8HcR0FRNJellEBvspL7EnyHAXdF2WuW9hHJRlonkmEJMyFJBF4GM+1nPGSRwH2IiY2D/KT/ABKVCjtHR+iw/Yae/eVJKIcEy5BCEhXogj8dx+ChhdPVSNjjb0niT0NaBvc48gs0q/dG0TXER09U9o8o7Jl+sC5PfZLrl0FxLFJoTSiN0ETD4Blax20cTmdZ1gfBDQN/NJgWpDD4qFoxG4qXtu95my7Jx8lljlOXdvN72QFt0L1n0WLExwOeyUAkwygNeQOJaQSHAdRvzCkNMNNKfCYmTVW0yvfkbs25jfKXcLjdYFfLmh9Q6mxWlcx29lVE246QXhjvQQT3rZvdH/IKb95/0pEBYP8AfPhvvM1uaYMEhibGWASveGhxytva1nDeSAE1oprqoMRnbTgTQyPNmCUMyvPQ0Oa42ceR4rINVmrUY0JnTTPjhhsAGBpcXyC/lbgAGi/PcqppHg7sOrpqbOS6CQhrxdpNrOY8cjaxQH0RpPrvw+gmNP8AHTvYS1+xDCxhHFpc5wuRyF+1WLRDTmlxaIyUjyS2wfG8BsjL8MzbncbHeCRuWKYrqWMOEOxF87jOImzvjyjJldZxbmvmzAOvfmOC5/c+VLm4s5gJs+nmDhzyljh3EfegN+0j0opsOhM9XII2XsOlzz9FjRvcVm8/uj6MOsynqnN+kTC0+rmPtXPrg1eYnilW2WnbHJBHG1sbNq1jgTvkNn2Fybb78GhdLdSmGwYflqjaq2Rc6Yy5csmW9mtvlLQ7da28IC66G6xaPFgfez3CRou6KQBsjRwzWuQ4X6QSndM9O6bCI45KoSkSOLWiNocbgXN7kWC+btU9W6LGaMsJGaUMPW14LXA96+j9NdA6fGI446p0zRE4uaYnNabkWN8zSgKp/wDIfC/oVv8A+Uf/AHFJaPa6cPr6mOkhFSJJSQ0vjYG3ALt5DzbcD0LIda+huHYSY6elfUPqHeG8PfG5scfAXDWDwnHhv4DrCltQmhDpqn4SkBEUBcIujaSkWJ+y0E+kjkUBuWkGklPh8Jnq5GxsG7fvLj0Na0b3HqCz0e6Kw/Pl2VZlvbPki78ue9vvWa67dJn1eKSQ3OypfimN6M1gZHdpdu7GhXh+o2lGDmT4z34KfbbTOcufJtNnk4ZfJvx6UBq2A6Q09fC2ekkbJGekcQelrgd7XdRVd0q1s0OGVBpqnbmQNa45Iw4WdcjeXDf/AHWL6jtJ30mJsp7nZVXxbm9GexMT+2+7scUmvr55f5mn/CUBr+kmuegoRHfayvkjjlEcbW5mMkaHM2hcQGkgg23lSWhOsqjxfM2nL2yMGZ0Uoa1+XcMwsSHNubXB3XF7LItH9TLq/CziEs8gnkjc+JlmluVgIYHk794butawtxVY1QVjosapMpIzPcw9YexwI9ncgPrBCQJUAKOxylL4H5fHbZ7Dyezwm/ePvUgkcF5ksolPDKt/t/ByQqR7wZyQsPtMjV3ETUdHvkkPm2exSKjtHvkkPm2exSK3R4RllywQkSleiDGNdus2eklGH0TzE7IHTSt3PGfxY2Hyd28kb94tbfevaHal58VgZW1tU+NsvhMFjLI5vQ9znOAbfiOPoXDr8wSSHFDUkHZ1DIyx3RmY0Mcy/MWBtycncG13VEGGsw+GAGZrNjFMHEkNO5towLl4BsN/EBAUfAYgzEqdgNw2qhAPMCVoutt90h8gpv3n/SkWITYLV0dWyF8UjKkOieyPLd5cbOjsBx6PSCFsevmaV+EUT6hgjldMwyRgghjzC/M0Ecd90A77mz5JV+eZ+BZhrc+e6zzjf5bFp/ubfklX55n8tZhrc+e6zzjf5bEB9A6a/MFR+5f6YWL6gfngeYn/AKVs+mvzBUfuX+mFjGoH54HmKj+lAWPXRrRqI6l2HUUjomxhu2kYbSOc4ZsjXDe1oBF7WJJPRx4NHtR81ZSCtralzDJHtWsDTI/KW5ml73O3EixtY8eKr2ujA5KbF55Hg5KgiWN3Q4EAOAPMOBFuxS410VU+HMwyCn+PdG2n2rHOc5zcuTwIwL5y3dx6SUBU9WXzxQ/vEa+ntM9K4sLo5KqXflFmM6ZJD4jB2njyAJXyxh2G1tFiUcUcTxWRSsLYrXJeCHAWHFpHTe1itL1/CoqJqCBrJC50UjzDHd9pCWhwGXxrcLoDPMJoKnHsTs995J3l8sh8VjPKdbkG7gOwL6twXCYqOnjp4AGxxtDWjdwHEk9JJJJPMlfLkGqXGHNzNo5h2uja71S66nNAajFcMxSlpqj33DHNKxjopc5jeDxsHeDccxvQFR08jLcUrQ7j75qD3vJH3WX1k6QGjLt1thf0bO6wrXzoPJDVHEYml0M2XakD9XIBlu7kHADfzuOSjzruqPgr4O2Tdpsth74zm+zy5PEt4+Tde/WgKpoBGXYrRBvH3zTn0B4J+66s2vv55f5mn/CVM6htBZJKkYlM0tiiDhDcfrJCC3MObWgnfztyKhdffzy/zNP+EoDctCBbA6X9yj/lr5y1W/PNF55v4Svo7Qn5jpf3KL+UvnHVb880Xnm/hKA+uAhIEqAEhSpCoYMlQhC5GTomlaPfJIfNs9ikVHaPfJIfNs9ikV1o8I58uWCEIXog5cQwyKpYYp445WHiyRrXN7bHpUfhehlDSP2lPS00b+h7Y25h2O4j0KaQgOSXDInStndHGZWBzWSFrS9rXeMGu4gH8yqOdOqKeY4fjlPHTzNddjagNkp5OIbJFKRbeL8bdI6loagtLNDaXFIdjVMva+R4sJIyeljujs4HpCA7sKwunp2kUsUMTHWcRExjWu3bneCN+7pTFZonRTvMs1LSyPdxe+GNznW3C5I3rFMR0cxzRwl9DNJPSC5s0GRrR07SA3yfabu6134H7o+1m11L2vgd/pv/AOpAbZPSMkYY3sY5jhlLHAFpba2UtO4i3QuLD9GaSmftKemp4n2IzRxRsdY8RcC9tw7lVcO13YTNxndEeUscjfvaCPvU9T6e4bJ4lbRn/HiB7iboCSxPB4KpmzqYopWccsjWuF+YvwPWFyYTojRUbs9LTU8Tj5TI2h3Zm4gIdpfQjeaujH+PD/1KOrNaGFQ+PW0x6mO2h7mAoCfOGRbb3xs49rlybXK3aZL3y5uNupQml9fXxBowykjnkcDeWWSNkcQ5FuYOcTxsLDcqni3uhMOiuIGVE532s0Rt737/ALlV4tZuN428w4XA2BnlSNGbID0umeMrfQL8kB341VaWU8T6l7qYMja572xtpXFrWi7jZwubDfuJKt2qLSyfFqF09YIy+OZzA5rcoNmtde3AO8I7xZV7HsJkwTA6sT1M1TVVhbES5z3DPKCwtjDjfxC/fxNhwsFc9WmjBw7DIKd4tIQZJRyfIcxb/CMrf4UBZ5oWvaWvAc0ggggEEHiCDuIVcbq1wsP2nvKlzXv+rGW/2fF+5WZCA8RxhoDWgAAAAAAAAcAAOAUdiGjNJUv2lRTU8r7AZpIo3OsOAuReylEIBmGlYxgjY1rWNAaGNADQ0CwaGjcBboUdSaJUULxJFS0rHtN2vZDE1wPMEDdxUuhACEIQAkKVIVDBkqEIXHOiaTo78kh82z2KRWfYfjc8cbGtfuDW2BAPR1rvj0snHHZntaR7CrI9p0r3XnoH2fa+qwXNCqjNMXeVG30OI9oXQzTFnlRvHYQVcu0NO/m/kqehvXyljQoNmlsJ47Qfwj8in2aS058u3a1w/JXR1dMuJr1KnprVzF+hKoUe3Hac/wDNZ329qdbicR4SM9ZqtVsHxJepW65rlM6iqlpLqtw3ECXTQNZIf+bCdm/tNtzv4gVaBVMPBzPWavYlaekd4XrcvM84ZiGLe5t3k0lXu6GzR/1sP9KrdV7n3FGHwTSSfZlcPxsC+lMwRdTlEHzNHqDxYmxbTDrMzbfcCVNYd7m+qcf0mqp4xyjbLIf8wYF9AXRdTkGb4BqHw2mIdMJKlw+tdaO/m2Wv6SVoVJRxwsEcTGMY3g1jQ1o7ANyeui6ZBxV+Cw1D4pJmB7oHmSK5NmPtbPlvYkDgSDboXaAi6TMoyD0heNoOY7wvBqWDi5vrBRuXmThjyFyuxGIcZGes1NOxuAcZWd68u2C5aPSrk+EzvQot2kdOPLv2NcfyTEmlcA4Zz2N/uqnqqVzNepYtPa+Iv0JtCrr9MWdDHn0tCYfpk7yYx6Xf2Cql2hp18xYtFe/lLSkKp0mlsx4CMegn2lc79Iqh3l27A0fkqJdq0rjLLl2dc+cFeQuXaHrQsftMfJmn2aXmSlP4jewexOJuDxW9g9icXHs+N/U60PhX0BF0IVZ7BCRCkC3QkQgFS5l5SplkYR6Ep5nvK9CocPKd3uTSVet8vMjbHyHRVv8Apv8AWcl9+SfTf6zkwhN8vNkbI+Q+a2T6b/Wd/dBq3/Tf6zkwhN8vNjZHyHTUO+k71ik2p5nvKbSpvl5k7Y+QuZIhIvOWThCoukSoSF0JEqAEISIBUoXlKEIIZCELYZckpB4rewexOXTUHit7B7E5dZrPif1NEPhQt0XSKNxnSKCjbmneAT4rBve7sb+fBK652S2wWWTKSgsyeESd0XWX4rrVmcSKZjYx9J/hv7vFH3qGOPYnOM7ZKsg33xh4HXvYAvoKfw7qZrM2o/U5s+1Ko/Dlm03RdYZJpBXROs+era7jZ75b+q4qTw/WTWRHw3NlHJ7Rf1m2Kss/DWoiswkn+x4j2rU37yaNgRdVXAdYVPVEMf8AEyHgHkZXHk1/D0GytN18/qNNbp5bLY4Z0q7YWrMHkW6LpLous5aLdF0l0XQC3RdIhSBboukui6gC3RdIhSBboukQgFui6RF0At0XSXQgFugFJdAQEOhIlWsyEpAfBb2D2L3dNQHwW9g9i48dxdtJTvnd5I3D6Tjua3v/ADVXdyst2xXVv/pcpKNak/BETplpk2ibs47OncLgcQwfSd+QWaYdh9TilU2KPNLNKeJPAdLnHyWgb+pcFdWvnkdLIbueSSf7dS9YbiMtNKyeBzmSMILXN4g/mOpfpPZ3ZsNFViPxvl/7wPltVqpXy/TwRIaV6KVGGVBp6ltjxY8XySN6HMPLq4jpW/6jvmaHzlR/Mcsx031rRYph0VPJTt985rvkPixltvChN73eOIO4DnuKodLjlTC3JFPURtFyGslla0X3nc02Wmdc76tsujyZU0mXjX187/4EHteoXRjVlXYjDJUQMAjY1xYX7ts4eRHzPXwvuuq1WVskzs8z5JHWAzPc57rDgLuJKvdfrnrJKCKjiDYntZkkmZuc9o3NDAN0fg8SPRZWbbIQjCA6Mz+RhaS1wIIJBBFiCNxBCuuhenjoS2CqcXRGwa87zH2npZ7FSXG+8pFGq0leqr7uxf2iym6VMt0T6HDr7wluqLq20kMrDSSG7oxeMniWdLeu3sPUrwvy/WaWeludU/D90fW0XK6Cmj1dF17pqZ8rssbS4noHt7FNQ6HTEXc6NvVvPsVdWmtt+CORZfXX0kyCui6l6zRaaMZhleB9G9+48VDXXmymdTxNYPVdsLFmDyeroupWg0almjEjXMAde1733G3LqS0WjE0tycrACRd199ja4HJWrR3PGI8lb1VKzmXBE3RdTNXonNGLtyvtxDbg9x4qEVdtFlTxNYLK7oWrMHk9XRdS1FoxLLG2RrowHC4uTf2IodF5pRmOVg6M17nrtyVi0dzxiPJW9VSs5lwRN0XUvW6LTRNLhleBxy3v3Hioa6qtpnU8TWCyu2FizB5PV0XXVh2Ey1B+LG4cXHc0enmpY6GSW/WR37HK2vSXWLdGPQrnqqq3iUiv3RddGI4c+nfkky3IuLG+7guYFZ5QcHtkupfGSmt0eCHQkuhaTKScJ8FvYFnmtTFLvipwdwBkcOs3a3uAPetBhPgjsCyDT2YuxCa/k5GjsDG/3XZ7BpVmucn8uX9+DL2hPbpkl44K8tx0d0m0cZRwMqY6UzNiiEpdSFxLw0ZruybzfpWHJV97bUrOjbX0PnE8EjpJNE+sqH0wAhdNMYg1uUCMvJZZvQLW3LdtWGgeH1OFU009LBJI8SFz3NJcbSPAvv5ABfO6+ptT/wAy0n2Zf5siya1uNaw/E9R5Mm156OU1DUUzaSKOJr4pC4MFgSH2BPoKh9VmJYfT1MrsVbG6IxWYJIjKM+dp3AA2Ngd6uWv6hknraGKFpe98cjWNHFzi8WAusyxrQ6toWCSrp5YmudlDnAWJsTbceQPcvVLU6VGT6v1IfJdNaWNYPUU0TcKZA2US3fs4DEcmR43ktFxmy7lmKVItVVfdx2pkN5JDAcSNNUxTDyXNv1tO549UlbqHX3hfPYW54BOX0sDzxdFEf8oXyH4opX5dq/Vf9O52TN+9D7liwLEWwTZ3XtlcDbed9rexdtTpjM4/FhjBytmPpP8AZcGDYO6qeQDZrfGdy6hzKs7NG6WIXksf2pHWHdcBcPS16mVWIPbHzNGpnp42ZmsyDRzHXVGZsgGZoBuNwIO7h0FQWldKI6i7dwe0O9NyD7AfSrRhsNMHH3vss1hfIQTa/Sq9pv8ArmfY/qK2auEvZPfeWnyZtLJe0+4sJ+BO6L/JWfx/iKjsf0lfFIYocoLbZnEX3nfYDst3qR0W+Ss/j/EVTMYfeol84/7io1N86tLDa8N4/gaemNmoluXRZ/ktmjmOuqMzJLZ2gG43Bw4cOYKhdLKERzB7dwkBP8Q3O9oPpKb0Rf8ApQHNj/yKlNN2+BEf2nDvH/hVyk79E5T5RZGKp1ijHhkro58li+yfaVD47pO+OUxw5Rl3OcRe55AdSl9GvksX2T7SqLiD7zSH/wCyT8RCt1d86tPDY+rx/BXpaY2Xz3LjP8lz0dxw1LXNeAHttw4EHpt0KvaVUQhmJaLNeM1uvyvyPpTmhr/0gjmx3tC7NOW/qj9sfhVU5O/Rb58oshHudXtjwyeghFPBZovkYTu6SBc95VT/ANr6i9/i7csu7vvdT2A4+yZjWPIEgABB8q3SOfYvOIaJRSXcy8bjv3b2n+Ho9C1XKy2uMtNLovAzVOuqclfEquKYo6oeHuABDQ2wvbdffv7VyAp/EcPfTvySDrBHBw5hcwK+ctc3N95z4neq2bFs4IlC83QtBSSUJ8Edg9ix/TqMjEJ79JYe9jVr0J8EdgWc6zsPyzRzjg9uUn9pn/g/cuz2Baoa5xfin/Zj7Qhu06a8MHFq2wWmrcRip6wkRvD7AOy53ht2szDhey1fWBqapTRvkw6HZzxDMGtc87Vo8ZtnE+FbeDzFulYLTVLontkjJa9jmua4cWuabgjsIX1loNpS3E6GKpFsxGWVo8mRu547OBHU4L63WOdclZF9D5+OH0Pkgr6l1P8AzLSfZl/myLKNdOgHvKo9+07fiJ3HOAN0Up3kdTXbyOu45LWtUY/4LR/Yk/myLzq7FZTGS8xFYZW9ZHz9g3nD/MYk90MP+H0/7y3+XIrRpToMa6uoq0S7P3o/MWZC7aDM11s2YZfF5Him9ZmhMmL00cEUjIyyUSXeHEEBrm23faWWFkVKDzwesFV0z1aYdT4RNUxU4bKyFjw7PKbOOW5sXW6SslqdXtfFSe/nw2p8jJNptIj4L7Bpyh2bfmHR0r6K1hUT34NUwxtdI8wtaGsa5znEFvBo3ngq5pMxzNE8sjXMcKWkaWuBa4EPiFiDvB3K+jUSSSznMsENHzqtw0dZlo6dp4iGIf5QsYw2iM80cTeL3Nb2XO89gFz6FubGhoDRwAAHYNwXG/FFqxXX49WdjsmHWUvsX/RBgFKCOJc8nvt7AqvpHUvfUyB9/BcWtHQALWt28V2aLaQNgvFKbNJu13Q0niD1KxVMFHP8ZJsXftZmjd1kHf6Vy9q1OmjCEsNckuT0+olKUc54IbQinOaSTybBoPM3ufy701pwfjmeb/qKm6fH6Zr9ixzGtDSc12tYLEeCCeJNyd3JV7TKrZJKwxva+zCDlIcBv3bwovjCvR93GWcE0ylPVb5LGSx6KH9EZ2v/ABFVLSSmMdTJfg45x1h2/wBtwrZon8kj/j/EUj66lqHOjl2eZjnNyyWBuDa7T0jsV1tMbtPCLeH0x6FNdzqvnJLK659SD0LpiZnSdDWkX63Ebu4FdGnFQLxR/acfuA/PuUvNilNSss10YA4MZlJPoHtKo2JYi6oldI7dfcB9EDgP/eazahw0+m7lPLZpoUr9R3zWEi+aM/JIvsn2lUvHaYx1EjT0uLh1hxvf29yumjHySL7J9pTArqSqJbJs8zHPblksHDKSDY9INuhar6FdRCOcPCx6Gam51XTljK659SH0JpiZHy9AblB6yQT3Afel04nvJGwdDXOP8RAHsU3U4xTUrLNczdwYyxPcOHaVQ8QrnTyOkdxd0chwACyalwo06oTy3yadOpXXu5rCR4cCOII6d4I9KsGi+My7ZsJJex19x3ltgTcHl/dTkeIUdS0BzonWHB9gR635J1j6SmBc0ws6wW3PVzPYvdGj7qanGxYPN2q7yDhKvqR2m7Bso3dIfYdhaSfYFTgVKaSY4Kl4DL5GXtfcXE8XW7lEXXO11kbL3KPBu0dcq6UpckUlXi6FAySMR3DsCjdJcHFXTui3ZvGYeThw9B4eld0btw7AvWZVq2VV3eR5Tz+5fsU69r4aMLljLXFrgQQSCDxBHELQdTOmvvCs2ErrQVJa034Mk4Rv6hvyntB6E5pnojt71EA+M8to8sDpH7XtWclpBsQQR0HoX6TpNXV2hRlc+K8mfK6jTyonh8H2RjWDxVlPJTTtzRyNLXDpHIjkQbEHmFx6G4AcPoYaRzg8xB4zAEA3e5wNj1OCpmp/WQ2uhbR1Lh75iaA0uO+djRuIPS8DiOnjztpq51kZVt1srXXqKkSpLqokFn+vCvEWDyMJ3yyQxtHPww8/cwq81tdHBG6WZ7WMYCXOcQGtA6SSsI0rxd+kNW0szMoICQwkEOmd5TgOZtbqHWbL3CcavzbHiK/2D1CuVj2xXUg9XGBbzVvHQWx9f0nfl6Sr9dc8MbWNDGABrQAAOAA4Be8y+P1+rlq7na/t+iPqNNSqa1Bf5jl0JvMjMsReOXRdN5kZlANI0S+SR/x/iKo+MH9Im85J+IqZwTS+OngbE5jyW5t4y23knpVdraraSvkAtmc51uVySutq7oTohGL6r+jm6WmcLpykun/p4ui6bzIzLknTNN0X+SRfZPtKz2uPxsnnJfxuVgwfTKOCBkTmSEtBFwW2O8lVionzvc7hmc91uWZxP5rra26FlNcYvqv6OZpKpwtnKS6P+wui6bzIzLlHTHLoCbzIzIQOXSgprMlDlAIy6EmZC2GQ7Y3bgvWdMMduS5lRYvef1NEPhQ9mUHjuikNX4R8CT6bbb/tDp9qlsyMyspvsolvreGROuNi2zWUZrVaI1dK8PiBdlILXxE5gRwIG5wPYrxo3r0q6UCLEITOBuzi8cw+1cZX/AHdqksyHb+O/t3rvx7fnKOLoKX68M5k+y45zCWCwU+v7DnDwo6xp5bNrvY5LU65RI0iioqqRx4OmywxDrJuSR1BV0NA4ADsAC9ZlVPtiPyV+rIj2YvmkcWJRVWIvEmJzZ2g3bTRXbAw9fS89Z713xtDQGtAAG4AAAAcgF5zJMy5Go1Vuof5j+3gvsdGqiFKxFD2dGdM5kZlmwXD2ZGdM5kZkwB7OjOmsyMyYA7mRnTOZGZMAezIzpnMjMmAPZ0Z01mSZkwB7OjMmcyMyYA9nRnTOZGZMAezozprMjMmAcGZC8ZkLYZTrDkZl1Y5SGCpmiPRI4j7Lznb9zguDMq7obbJJ+ZbVJSgmvIdzIzJrMjMqsFg7mRmTWZGZMAdzIzJvMjMmAOZkZk3mRmTAHMyMybzIzJgDmZGZNZkuZMAczIzJvMjMmAOZkZk3mRmTAHMyMybzIzJgDmZGZN5kZkwBzMjMm8yMyYA5mRmTeZGZMAczJQ5NZkNBcQ1u9xIDRzJNh96mMctJESeFk4tqOYQtG/3YRIXZ9hkcj2yJ0awdHTK0VMQu+MWe0cXM43HMtJPoJ5LOMy3oqj6T6vBITLR5WOO90R3McektPkHq4div1uj7x74clWj1ar9yfBnuZGZOV+HTU5tPG+P7QNvQ7gR2Fcu0HMd4XElXKLw0dmNkZLKY9mRmTO0HMd4RtBzHeF52snch7MjMmdoOY7wjaDmO8JtY3IezIzJnaDmO8I2g5jvCbWNyHsyMyZ2g5jvCNoOY7wm1jch7MjMmdoOY7wjaDmO8JtY3IezIzJnaDmO8I2g5jvCbWNyHsyMyZ2g5jvCNoOY7wm1jch7MjMmdoOY7wjaDmO8JtY3IezIzJnaDmO8I2g5jvCbWNyHsyMyZ2g5jvCNoOY7wm1jch7MjMmdoOY7wnaaB8pyxNe88mNLj9ylQk3hIhzillsXMrjq+0eMsgqpB8XHfZ38t/DMOpvt7F60e1cPeRJWeA3jsgbvd1OcNzR1Df2LRYYGsaGsAa1oAAAsABwAHQuxo9E4vvLPsjk6vWKS2Q+4uRC9oXYOUIkchCIg5qz9W5ZtWeOe1CFlnwjRWMoQhVFwIQhACEIQAhCEAIQhACEIQAhCEAIQhACEIQAhCEArOK0XAv1I7AkQrquSqzgkmr2hC0mZAhCEJP//Z"/>
          <p:cNvSpPr>
            <a:spLocks noChangeAspect="1" noChangeArrowheads="1"/>
          </p:cNvSpPr>
          <p:nvPr/>
        </p:nvSpPr>
        <p:spPr bwMode="auto">
          <a:xfrm>
            <a:off x="322263" y="-1428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8447" name="AutoShape 14" descr="data:image/jpeg;base64,/9j/4AAQSkZJRgABAQAAAQABAAD/2wCEAAkGBhIPEBQQDxQQFBQUFRAVFRQUFBAVFBQXFBYVFRQUFhUXHSYfFxkjGRUUHy8gIycpLCwsFR4xNTAqNSYrLCkBCQoKDgwOGg8PGi4lHyQtLCotLzAvKSwsLCwsKSkpKSwtLCwsLyosLCwsLCkpLC8sLCwsLCwsKSwsKSksKSksKf/AABEIAOEA4QMBIgACEQEDEQH/xAAcAAABBQEBAQAAAAAAAAAAAAAAAQMFBgcEAgj/xABOEAABAwICBgQHDAgDCAMAAAABAAIDBBEFEgYHEyExUUFhcZEiMkJzgZKxCBQVIzQ1UlNyobLBJDNidIKzwtGDosMWFyVD0tPh8Bhjk//EABsBAQADAQEBAQAAAAAAAAAAAAABAwQFAgYH/8QAMBEAAgIBAwEFBgcBAQAAAAAAAAECAxEEEjEhBRNBUZEUIjJCcYEGI2GhsdHwweH/2gAMAwEAAhEDEQA/ANwUbPiTnOMdO0Pc02e919lGeRI3ud+yPSQkxOoc97aeIlrnjM944xxg2JH7Tj4I9J6F3UtK2NgYwANbuAH/ALxXnOehJxNwfPvnklkPIOMbPQxhG7tJPWvXwBT/AFUfpFz3lSKFOEMsjxgFP9TH6oS/AVP9TH6oXekTahlnD8BU/wBVH6oR8BU/1Ufqhd6Ewhk4PgKn+qj9UJPgKn+qj9ULvQmEMnD8BU/1MfqhJ8BU/wBVH6oXehMIZOH4Cp/qo/VCPgKn+qj9ULvSJhDJw/AVP9TH6oR8A0/1Ufqhd6Ewhk4BgdP9VF6oS/AlP9VF6oXchMIjJw/AlP8AVReqEfAlP9VF6oXchMA4fgSn+qi9VqPgSn+qi9ULuQmEDh+BKf6qL1Qj4Ep/qovVC7kJhA4TgdP9VF6oTbsDaN8T5Yj+w9xb6j7tPcpJCYBEfCMlPuqQ0s4bdgIaPOM35PtAkdilWm6R8YIIO8HcR0FRNJellEBvspL7EnyHAXdF2WuW9hHJRlonkmEJMyFJBF4GM+1nPGSRwH2IiY2D/KT/ABKVCjtHR+iw/Yae/eVJKIcEy5BCEhXogj8dx+ChhdPVSNjjb0niT0NaBvc48gs0q/dG0TXER09U9o8o7Jl+sC5PfZLrl0FxLFJoTSiN0ETD4Blax20cTmdZ1gfBDQN/NJgWpDD4qFoxG4qXtu95my7Jx8lljlOXdvN72QFt0L1n0WLExwOeyUAkwygNeQOJaQSHAdRvzCkNMNNKfCYmTVW0yvfkbs25jfKXcLjdYFfLmh9Q6mxWlcx29lVE246QXhjvQQT3rZvdH/IKb95/0pEBYP8AfPhvvM1uaYMEhibGWASveGhxytva1nDeSAE1oprqoMRnbTgTQyPNmCUMyvPQ0Oa42ceR4rINVmrUY0JnTTPjhhsAGBpcXyC/lbgAGi/PcqppHg7sOrpqbOS6CQhrxdpNrOY8cjaxQH0RpPrvw+gmNP8AHTvYS1+xDCxhHFpc5wuRyF+1WLRDTmlxaIyUjyS2wfG8BsjL8MzbncbHeCRuWKYrqWMOEOxF87jOImzvjyjJldZxbmvmzAOvfmOC5/c+VLm4s5gJs+nmDhzyljh3EfegN+0j0opsOhM9XII2XsOlzz9FjRvcVm8/uj6MOsynqnN+kTC0+rmPtXPrg1eYnilW2WnbHJBHG1sbNq1jgTvkNn2Fybb78GhdLdSmGwYflqjaq2Rc6Yy5csmW9mtvlLQ7da28IC66G6xaPFgfez3CRou6KQBsjRwzWuQ4X6QSndM9O6bCI45KoSkSOLWiNocbgXN7kWC+btU9W6LGaMsJGaUMPW14LXA96+j9NdA6fGI446p0zRE4uaYnNabkWN8zSgKp/wDIfC/oVv8A+Uf/AHFJaPa6cPr6mOkhFSJJSQ0vjYG3ALt5DzbcD0LIda+huHYSY6elfUPqHeG8PfG5scfAXDWDwnHhv4DrCltQmhDpqn4SkBEUBcIujaSkWJ+y0E+kjkUBuWkGklPh8Jnq5GxsG7fvLj0Na0b3HqCz0e6Kw/Pl2VZlvbPki78ue9vvWa67dJn1eKSQ3OypfimN6M1gZHdpdu7GhXh+o2lGDmT4z34KfbbTOcufJtNnk4ZfJvx6UBq2A6Q09fC2ekkbJGekcQelrgd7XdRVd0q1s0OGVBpqnbmQNa45Iw4WdcjeXDf/AHWL6jtJ30mJsp7nZVXxbm9GexMT+2+7scUmvr55f5mn/CUBr+kmuegoRHfayvkjjlEcbW5mMkaHM2hcQGkgg23lSWhOsqjxfM2nL2yMGZ0Uoa1+XcMwsSHNubXB3XF7LItH9TLq/CziEs8gnkjc+JlmluVgIYHk794butawtxVY1QVjosapMpIzPcw9YexwI9ncgPrBCQJUAKOxylL4H5fHbZ7Dyezwm/ePvUgkcF5ksolPDKt/t/ByQqR7wZyQsPtMjV3ETUdHvkkPm2exSKjtHvkkPm2exSK3R4RllywQkSleiDGNdus2eklGH0TzE7IHTSt3PGfxY2Hyd28kb94tbfevaHal58VgZW1tU+NsvhMFjLI5vQ9znOAbfiOPoXDr8wSSHFDUkHZ1DIyx3RmY0Mcy/MWBtycncG13VEGGsw+GAGZrNjFMHEkNO5towLl4BsN/EBAUfAYgzEqdgNw2qhAPMCVoutt90h8gpv3n/SkWITYLV0dWyF8UjKkOieyPLd5cbOjsBx6PSCFsevmaV+EUT6hgjldMwyRgghjzC/M0Ecd90A77mz5JV+eZ+BZhrc+e6zzjf5bFp/ubfklX55n8tZhrc+e6zzjf5bEB9A6a/MFR+5f6YWL6gfngeYn/AKVs+mvzBUfuX+mFjGoH54HmKj+lAWPXRrRqI6l2HUUjomxhu2kYbSOc4ZsjXDe1oBF7WJJPRx4NHtR81ZSCtralzDJHtWsDTI/KW5ml73O3EixtY8eKr2ujA5KbF55Hg5KgiWN3Q4EAOAPMOBFuxS410VU+HMwyCn+PdG2n2rHOc5zcuTwIwL5y3dx6SUBU9WXzxQ/vEa+ntM9K4sLo5KqXflFmM6ZJD4jB2njyAJXyxh2G1tFiUcUcTxWRSsLYrXJeCHAWHFpHTe1itL1/CoqJqCBrJC50UjzDHd9pCWhwGXxrcLoDPMJoKnHsTs995J3l8sh8VjPKdbkG7gOwL6twXCYqOnjp4AGxxtDWjdwHEk9JJJJPMlfLkGqXGHNzNo5h2uja71S66nNAajFcMxSlpqj33DHNKxjopc5jeDxsHeDccxvQFR08jLcUrQ7j75qD3vJH3WX1k6QGjLt1thf0bO6wrXzoPJDVHEYml0M2XakD9XIBlu7kHADfzuOSjzruqPgr4O2Tdpsth74zm+zy5PEt4+Tde/WgKpoBGXYrRBvH3zTn0B4J+66s2vv55f5mn/CVM6htBZJKkYlM0tiiDhDcfrJCC3MObWgnfztyKhdffzy/zNP+EoDctCBbA6X9yj/lr5y1W/PNF55v4Svo7Qn5jpf3KL+UvnHVb880Xnm/hKA+uAhIEqAEhSpCoYMlQhC5GTomlaPfJIfNs9ikVHaPfJIfNs9ikV1o8I58uWCEIXog5cQwyKpYYp445WHiyRrXN7bHpUfhehlDSP2lPS00b+h7Y25h2O4j0KaQgOSXDInStndHGZWBzWSFrS9rXeMGu4gH8yqOdOqKeY4fjlPHTzNddjagNkp5OIbJFKRbeL8bdI6loagtLNDaXFIdjVMva+R4sJIyeljujs4HpCA7sKwunp2kUsUMTHWcRExjWu3bneCN+7pTFZonRTvMs1LSyPdxe+GNznW3C5I3rFMR0cxzRwl9DNJPSC5s0GRrR07SA3yfabu6134H7o+1m11L2vgd/pv/AOpAbZPSMkYY3sY5jhlLHAFpba2UtO4i3QuLD9GaSmftKemp4n2IzRxRsdY8RcC9tw7lVcO13YTNxndEeUscjfvaCPvU9T6e4bJ4lbRn/HiB7iboCSxPB4KpmzqYopWccsjWuF+YvwPWFyYTojRUbs9LTU8Tj5TI2h3Zm4gIdpfQjeaujH+PD/1KOrNaGFQ+PW0x6mO2h7mAoCfOGRbb3xs49rlybXK3aZL3y5uNupQml9fXxBowykjnkcDeWWSNkcQ5FuYOcTxsLDcqni3uhMOiuIGVE532s0Rt737/ALlV4tZuN428w4XA2BnlSNGbID0umeMrfQL8kB341VaWU8T6l7qYMja572xtpXFrWi7jZwubDfuJKt2qLSyfFqF09YIy+OZzA5rcoNmtde3AO8I7xZV7HsJkwTA6sT1M1TVVhbES5z3DPKCwtjDjfxC/fxNhwsFc9WmjBw7DIKd4tIQZJRyfIcxb/CMrf4UBZ5oWvaWvAc0ggggEEHiCDuIVcbq1wsP2nvKlzXv+rGW/2fF+5WZCA8RxhoDWgAAAAAAAAcAAOAUdiGjNJUv2lRTU8r7AZpIo3OsOAuReylEIBmGlYxgjY1rWNAaGNADQ0CwaGjcBboUdSaJUULxJFS0rHtN2vZDE1wPMEDdxUuhACEIQAkKVIVDBkqEIXHOiaTo78kh82z2KRWfYfjc8cbGtfuDW2BAPR1rvj0snHHZntaR7CrI9p0r3XnoH2fa+qwXNCqjNMXeVG30OI9oXQzTFnlRvHYQVcu0NO/m/kqehvXyljQoNmlsJ47Qfwj8in2aS058u3a1w/JXR1dMuJr1KnprVzF+hKoUe3Hac/wDNZ329qdbicR4SM9ZqtVsHxJepW65rlM6iqlpLqtw3ECXTQNZIf+bCdm/tNtzv4gVaBVMPBzPWavYlaekd4XrcvM84ZiGLe5t3k0lXu6GzR/1sP9KrdV7n3FGHwTSSfZlcPxsC+lMwRdTlEHzNHqDxYmxbTDrMzbfcCVNYd7m+qcf0mqp4xyjbLIf8wYF9AXRdTkGb4BqHw2mIdMJKlw+tdaO/m2Wv6SVoVJRxwsEcTGMY3g1jQ1o7ANyeui6ZBxV+Cw1D4pJmB7oHmSK5NmPtbPlvYkDgSDboXaAi6TMoyD0heNoOY7wvBqWDi5vrBRuXmThjyFyuxGIcZGes1NOxuAcZWd68u2C5aPSrk+EzvQot2kdOPLv2NcfyTEmlcA4Zz2N/uqnqqVzNepYtPa+Iv0JtCrr9MWdDHn0tCYfpk7yYx6Xf2Cql2hp18xYtFe/lLSkKp0mlsx4CMegn2lc79Iqh3l27A0fkqJdq0rjLLl2dc+cFeQuXaHrQsftMfJmn2aXmSlP4jewexOJuDxW9g9icXHs+N/U60PhX0BF0IVZ7BCRCkC3QkQgFS5l5SplkYR6Ep5nvK9CocPKd3uTSVet8vMjbHyHRVv8Apv8AWcl9+SfTf6zkwhN8vNkbI+Q+a2T6b/Wd/dBq3/Tf6zkwhN8vNjZHyHTUO+k71ik2p5nvKbSpvl5k7Y+QuZIhIvOWThCoukSoSF0JEqAEISIBUoXlKEIIZCELYZckpB4rewexOXTUHit7B7E5dZrPif1NEPhQt0XSKNxnSKCjbmneAT4rBve7sb+fBK652S2wWWTKSgsyeESd0XWX4rrVmcSKZjYx9J/hv7vFH3qGOPYnOM7ZKsg33xh4HXvYAvoKfw7qZrM2o/U5s+1Ko/Dlm03RdYZJpBXROs+era7jZ75b+q4qTw/WTWRHw3NlHJ7Rf1m2Kss/DWoiswkn+x4j2rU37yaNgRdVXAdYVPVEMf8AEyHgHkZXHk1/D0GytN18/qNNbp5bLY4Z0q7YWrMHkW6LpLous5aLdF0l0XQC3RdIhSBboukui6gC3RdIhSBboukQgFui6RF0At0XSXQgFugFJdAQEOhIlWsyEpAfBb2D2L3dNQHwW9g9i48dxdtJTvnd5I3D6Tjua3v/ADVXdyst2xXVv/pcpKNak/BETplpk2ibs47OncLgcQwfSd+QWaYdh9TilU2KPNLNKeJPAdLnHyWgb+pcFdWvnkdLIbueSSf7dS9YbiMtNKyeBzmSMILXN4g/mOpfpPZ3ZsNFViPxvl/7wPltVqpXy/TwRIaV6KVGGVBp6ltjxY8XySN6HMPLq4jpW/6jvmaHzlR/Mcsx031rRYph0VPJTt985rvkPixltvChN73eOIO4DnuKodLjlTC3JFPURtFyGslla0X3nc02Wmdc76tsujyZU0mXjX187/4EHteoXRjVlXYjDJUQMAjY1xYX7ts4eRHzPXwvuuq1WVskzs8z5JHWAzPc57rDgLuJKvdfrnrJKCKjiDYntZkkmZuc9o3NDAN0fg8SPRZWbbIQjCA6Mz+RhaS1wIIJBBFiCNxBCuuhenjoS2CqcXRGwa87zH2npZ7FSXG+8pFGq0leqr7uxf2iym6VMt0T6HDr7wluqLq20kMrDSSG7oxeMniWdLeu3sPUrwvy/WaWeludU/D90fW0XK6Cmj1dF17pqZ8rssbS4noHt7FNQ6HTEXc6NvVvPsVdWmtt+CORZfXX0kyCui6l6zRaaMZhleB9G9+48VDXXmymdTxNYPVdsLFmDyeroupWg0almjEjXMAde1733G3LqS0WjE0tycrACRd199ja4HJWrR3PGI8lb1VKzmXBE3RdTNXonNGLtyvtxDbg9x4qEVdtFlTxNYLK7oWrMHk9XRdS1FoxLLG2RrowHC4uTf2IodF5pRmOVg6M17nrtyVi0dzxiPJW9VSs5lwRN0XUvW6LTRNLhleBxy3v3Hioa6qtpnU8TWCyu2FizB5PV0XXVh2Ey1B+LG4cXHc0enmpY6GSW/WR37HK2vSXWLdGPQrnqqq3iUiv3RddGI4c+nfkky3IuLG+7guYFZ5QcHtkupfGSmt0eCHQkuhaTKScJ8FvYFnmtTFLvipwdwBkcOs3a3uAPetBhPgjsCyDT2YuxCa/k5GjsDG/3XZ7BpVmucn8uX9+DL2hPbpkl44K8tx0d0m0cZRwMqY6UzNiiEpdSFxLw0ZruybzfpWHJV97bUrOjbX0PnE8EjpJNE+sqH0wAhdNMYg1uUCMvJZZvQLW3LdtWGgeH1OFU009LBJI8SFz3NJcbSPAvv5ABfO6+ptT/wAy0n2Zf5siya1uNaw/E9R5Mm156OU1DUUzaSKOJr4pC4MFgSH2BPoKh9VmJYfT1MrsVbG6IxWYJIjKM+dp3AA2Ngd6uWv6hknraGKFpe98cjWNHFzi8WAusyxrQ6toWCSrp5YmudlDnAWJsTbceQPcvVLU6VGT6v1IfJdNaWNYPUU0TcKZA2US3fs4DEcmR43ktFxmy7lmKVItVVfdx2pkN5JDAcSNNUxTDyXNv1tO549UlbqHX3hfPYW54BOX0sDzxdFEf8oXyH4opX5dq/Vf9O52TN+9D7liwLEWwTZ3XtlcDbed9rexdtTpjM4/FhjBytmPpP8AZcGDYO6qeQDZrfGdy6hzKs7NG6WIXksf2pHWHdcBcPS16mVWIPbHzNGpnp42ZmsyDRzHXVGZsgGZoBuNwIO7h0FQWldKI6i7dwe0O9NyD7AfSrRhsNMHH3vss1hfIQTa/Sq9pv8ArmfY/qK2auEvZPfeWnyZtLJe0+4sJ+BO6L/JWfx/iKjsf0lfFIYocoLbZnEX3nfYDst3qR0W+Ss/j/EVTMYfeol84/7io1N86tLDa8N4/gaemNmoluXRZ/ktmjmOuqMzJLZ2gG43Bw4cOYKhdLKERzB7dwkBP8Q3O9oPpKb0Rf8ApQHNj/yKlNN2+BEf2nDvH/hVyk79E5T5RZGKp1ijHhkro58li+yfaVD47pO+OUxw5Rl3OcRe55AdSl9GvksX2T7SqLiD7zSH/wCyT8RCt1d86tPDY+rx/BXpaY2Xz3LjP8lz0dxw1LXNeAHttw4EHpt0KvaVUQhmJaLNeM1uvyvyPpTmhr/0gjmx3tC7NOW/qj9sfhVU5O/Rb58oshHudXtjwyeghFPBZovkYTu6SBc95VT/ANr6i9/i7csu7vvdT2A4+yZjWPIEgABB8q3SOfYvOIaJRSXcy8bjv3b2n+Ho9C1XKy2uMtNLovAzVOuqclfEquKYo6oeHuABDQ2wvbdffv7VyAp/EcPfTvySDrBHBw5hcwK+ctc3N95z4neq2bFs4IlC83QtBSSUJ8Edg9ix/TqMjEJ79JYe9jVr0J8EdgWc6zsPyzRzjg9uUn9pn/g/cuz2Baoa5xfin/Zj7Qhu06a8MHFq2wWmrcRip6wkRvD7AOy53ht2szDhey1fWBqapTRvkw6HZzxDMGtc87Vo8ZtnE+FbeDzFulYLTVLontkjJa9jmua4cWuabgjsIX1loNpS3E6GKpFsxGWVo8mRu547OBHU4L63WOdclZF9D5+OH0Pkgr6l1P8AzLSfZl/myLKNdOgHvKo9+07fiJ3HOAN0Up3kdTXbyOu45LWtUY/4LR/Yk/myLzq7FZTGS8xFYZW9ZHz9g3nD/MYk90MP+H0/7y3+XIrRpToMa6uoq0S7P3o/MWZC7aDM11s2YZfF5Him9ZmhMmL00cEUjIyyUSXeHEEBrm23faWWFkVKDzwesFV0z1aYdT4RNUxU4bKyFjw7PKbOOW5sXW6SslqdXtfFSe/nw2p8jJNptIj4L7Bpyh2bfmHR0r6K1hUT34NUwxtdI8wtaGsa5znEFvBo3ngq5pMxzNE8sjXMcKWkaWuBa4EPiFiDvB3K+jUSSSznMsENHzqtw0dZlo6dp4iGIf5QsYw2iM80cTeL3Nb2XO89gFz6FubGhoDRwAAHYNwXG/FFqxXX49WdjsmHWUvsX/RBgFKCOJc8nvt7AqvpHUvfUyB9/BcWtHQALWt28V2aLaQNgvFKbNJu13Q0niD1KxVMFHP8ZJsXftZmjd1kHf6Vy9q1OmjCEsNckuT0+olKUc54IbQinOaSTybBoPM3ufy701pwfjmeb/qKm6fH6Zr9ixzGtDSc12tYLEeCCeJNyd3JV7TKrZJKwxva+zCDlIcBv3bwovjCvR93GWcE0ylPVb5LGSx6KH9EZ2v/ABFVLSSmMdTJfg45x1h2/wBtwrZon8kj/j/EUj66lqHOjl2eZjnNyyWBuDa7T0jsV1tMbtPCLeH0x6FNdzqvnJLK659SD0LpiZnSdDWkX63Ebu4FdGnFQLxR/acfuA/PuUvNilNSss10YA4MZlJPoHtKo2JYi6oldI7dfcB9EDgP/eazahw0+m7lPLZpoUr9R3zWEi+aM/JIvsn2lUvHaYx1EjT0uLh1hxvf29yumjHySL7J9pTArqSqJbJs8zHPblksHDKSDY9INuhar6FdRCOcPCx6Gam51XTljK659SH0JpiZHy9AblB6yQT3Afel04nvJGwdDXOP8RAHsU3U4xTUrLNczdwYyxPcOHaVQ8QrnTyOkdxd0chwACyalwo06oTy3yadOpXXu5rCR4cCOII6d4I9KsGi+My7ZsJJex19x3ltgTcHl/dTkeIUdS0BzonWHB9gR635J1j6SmBc0ws6wW3PVzPYvdGj7qanGxYPN2q7yDhKvqR2m7Bso3dIfYdhaSfYFTgVKaSY4Kl4DL5GXtfcXE8XW7lEXXO11kbL3KPBu0dcq6UpckUlXi6FAySMR3DsCjdJcHFXTui3ZvGYeThw9B4eld0btw7AvWZVq2VV3eR5Tz+5fsU69r4aMLljLXFrgQQSCDxBHELQdTOmvvCs2ErrQVJa034Mk4Rv6hvyntB6E5pnojt71EA+M8to8sDpH7XtWclpBsQQR0HoX6TpNXV2hRlc+K8mfK6jTyonh8H2RjWDxVlPJTTtzRyNLXDpHIjkQbEHmFx6G4AcPoYaRzg8xB4zAEA3e5wNj1OCpmp/WQ2uhbR1Lh75iaA0uO+djRuIPS8DiOnjztpq51kZVt1srXXqKkSpLqokFn+vCvEWDyMJ3yyQxtHPww8/cwq81tdHBG6WZ7WMYCXOcQGtA6SSsI0rxd+kNW0szMoICQwkEOmd5TgOZtbqHWbL3CcavzbHiK/2D1CuVj2xXUg9XGBbzVvHQWx9f0nfl6Sr9dc8MbWNDGABrQAAOAA4Be8y+P1+rlq7na/t+iPqNNSqa1Bf5jl0JvMjMsReOXRdN5kZlANI0S+SR/x/iKo+MH9Im85J+IqZwTS+OngbE5jyW5t4y23knpVdraraSvkAtmc51uVySutq7oTohGL6r+jm6WmcLpykun/p4ui6bzIzLknTNN0X+SRfZPtKz2uPxsnnJfxuVgwfTKOCBkTmSEtBFwW2O8lVionzvc7hmc91uWZxP5rra26FlNcYvqv6OZpKpwtnKS6P+wui6bzIzLlHTHLoCbzIzIQOXSgprMlDlAIy6EmZC2GQ7Y3bgvWdMMduS5lRYvef1NEPhQ9mUHjuikNX4R8CT6bbb/tDp9qlsyMyspvsolvreGROuNi2zWUZrVaI1dK8PiBdlILXxE5gRwIG5wPYrxo3r0q6UCLEITOBuzi8cw+1cZX/AHdqksyHb+O/t3rvx7fnKOLoKX68M5k+y45zCWCwU+v7DnDwo6xp5bNrvY5LU65RI0iioqqRx4OmywxDrJuSR1BV0NA4ADsAC9ZlVPtiPyV+rIj2YvmkcWJRVWIvEmJzZ2g3bTRXbAw9fS89Z713xtDQGtAAG4AAAAcgF5zJMy5Go1Vuof5j+3gvsdGqiFKxFD2dGdM5kZlmwXD2ZGdM5kZkwB7OjOmsyMyYA7mRnTOZGZMAezIzpnMjMmAPZ0Z01mSZkwB7OjMmcyMyYA9nRnTOZGZMAezozprMjMmAcGZC8ZkLYZTrDkZl1Y5SGCpmiPRI4j7Lznb9zguDMq7obbJJ+ZbVJSgmvIdzIzJrMjMqsFg7mRmTWZGZMAdzIzJvMjMmAOZkZk3mRmTAHMyMybzIzJgDmZGZNZkuZMAczIzJvMjMmAOZkZk3mRmTAHMyMybzIzJgDmZGZN5kZkwBzMjMm8yMyYA5mRmTeZGZMAczJQ5NZkNBcQ1u9xIDRzJNh96mMctJESeFk4tqOYQtG/3YRIXZ9hkcj2yJ0awdHTK0VMQu+MWe0cXM43HMtJPoJ5LOMy3oqj6T6vBITLR5WOO90R3McektPkHq4div1uj7x74clWj1ar9yfBnuZGZOV+HTU5tPG+P7QNvQ7gR2Fcu0HMd4XElXKLw0dmNkZLKY9mRmTO0HMd4RtBzHeF52snch7MjMmdoOY7wjaDmO8JtY3IezIzJnaDmO8I2g5jvCbWNyHsyMyZ2g5jvCNoOY7wm1jch7MjMmdoOY7wjaDmO8JtY3IezIzJnaDmO8I2g5jvCbWNyHsyMyZ2g5jvCNoOY7wm1jch7MjMmdoOY7wjaDmO8JtY3IezIzJnaDmO8I2g5jvCbWNyHsyMyZ2g5jvCNoOY7wm1jch7MjMmdoOY7wnaaB8pyxNe88mNLj9ylQk3hIhzillsXMrjq+0eMsgqpB8XHfZ38t/DMOpvt7F60e1cPeRJWeA3jsgbvd1OcNzR1Df2LRYYGsaGsAa1oAAAsABwAHQuxo9E4vvLPsjk6vWKS2Q+4uRC9oXYOUIkchCIg5qz9W5ZtWeOe1CFlnwjRWMoQhVFwIQhACEIQAhCEAIQhACEIQAhCEAIQhACEIQAhCEArOK0XAv1I7AkQrquSqzgkmr2hC0mZAhCEJP//Z"/>
          <p:cNvSpPr>
            <a:spLocks noChangeAspect="1" noChangeArrowheads="1"/>
          </p:cNvSpPr>
          <p:nvPr/>
        </p:nvSpPr>
        <p:spPr bwMode="auto">
          <a:xfrm>
            <a:off x="474663" y="1381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8448" name="AutoShape 16" descr="data:image/jpeg;base64,/9j/4AAQSkZJRgABAQAAAQABAAD/2wCEAAkGBhIPEBQQDxQQFBQUFRAVFRQUFBAVFBQXFBYVFRQUFhUXHSYfFxkjGRUUHy8gIycpLCwsFR4xNTAqNSYrLCkBCQoKDgwOGg8PGi4lHyQtLCotLzAvKSwsLCwsKSkpKSwtLCwsLyosLCwsLCkpLC8sLCwsLCwsKSwsKSksKSksKf/AABEIAOEA4QMBIgACEQEDEQH/xAAcAAABBQEBAQAAAAAAAAAAAAAAAQMFBgcEAgj/xABOEAABAwICBgQHDAgDCAMAAAABAAIDBBEFEgYHEyExUUFhcZEiMkJzgZKxCBQVIzQ1UlNyobLBJDNidIKzwtGDosMWFyVD0tPh8Bhjk//EABsBAQADAQEBAQAAAAAAAAAAAAABAwQFAgYH/8QAMBEAAgIBAwEFBgcBAQAAAAAAAAECAxEEEjEhBRNBUZEUIjJCcYEGI2GhsdHwweH/2gAMAwEAAhEDEQA/ANwUbPiTnOMdO0Pc02e919lGeRI3ud+yPSQkxOoc97aeIlrnjM944xxg2JH7Tj4I9J6F3UtK2NgYwANbuAH/ALxXnOehJxNwfPvnklkPIOMbPQxhG7tJPWvXwBT/AFUfpFz3lSKFOEMsjxgFP9TH6oS/AVP9TH6oXekTahlnD8BU/wBVH6oR8BU/1Ufqhd6Ewhk4PgKn+qj9UJPgKn+qj9ULvQmEMnD8BU/1MfqhJ8BU/wBVH6oXehMIZOH4Cp/qo/VCPgKn+qj9ULvSJhDJw/AVP9TH6oR8A0/1Ufqhd6Ewhk4BgdP9VF6oS/AlP9VF6oXchMIjJw/AlP8AVReqEfAlP9VF6oXchMA4fgSn+qi9VqPgSn+qi9ULuQmEDh+BKf6qL1Qj4Ep/qovVC7kJhA4TgdP9VF6oTbsDaN8T5Yj+w9xb6j7tPcpJCYBEfCMlPuqQ0s4bdgIaPOM35PtAkdilWm6R8YIIO8HcR0FRNJellEBvspL7EnyHAXdF2WuW9hHJRlonkmEJMyFJBF4GM+1nPGSRwH2IiY2D/KT/ABKVCjtHR+iw/Yae/eVJKIcEy5BCEhXogj8dx+ChhdPVSNjjb0niT0NaBvc48gs0q/dG0TXER09U9o8o7Jl+sC5PfZLrl0FxLFJoTSiN0ETD4Blax20cTmdZ1gfBDQN/NJgWpDD4qFoxG4qXtu95my7Jx8lljlOXdvN72QFt0L1n0WLExwOeyUAkwygNeQOJaQSHAdRvzCkNMNNKfCYmTVW0yvfkbs25jfKXcLjdYFfLmh9Q6mxWlcx29lVE246QXhjvQQT3rZvdH/IKb95/0pEBYP8AfPhvvM1uaYMEhibGWASveGhxytva1nDeSAE1oprqoMRnbTgTQyPNmCUMyvPQ0Oa42ceR4rINVmrUY0JnTTPjhhsAGBpcXyC/lbgAGi/PcqppHg7sOrpqbOS6CQhrxdpNrOY8cjaxQH0RpPrvw+gmNP8AHTvYS1+xDCxhHFpc5wuRyF+1WLRDTmlxaIyUjyS2wfG8BsjL8MzbncbHeCRuWKYrqWMOEOxF87jOImzvjyjJldZxbmvmzAOvfmOC5/c+VLm4s5gJs+nmDhzyljh3EfegN+0j0opsOhM9XII2XsOlzz9FjRvcVm8/uj6MOsynqnN+kTC0+rmPtXPrg1eYnilW2WnbHJBHG1sbNq1jgTvkNn2Fybb78GhdLdSmGwYflqjaq2Rc6Yy5csmW9mtvlLQ7da28IC66G6xaPFgfez3CRou6KQBsjRwzWuQ4X6QSndM9O6bCI45KoSkSOLWiNocbgXN7kWC+btU9W6LGaMsJGaUMPW14LXA96+j9NdA6fGI446p0zRE4uaYnNabkWN8zSgKp/wDIfC/oVv8A+Uf/AHFJaPa6cPr6mOkhFSJJSQ0vjYG3ALt5DzbcD0LIda+huHYSY6elfUPqHeG8PfG5scfAXDWDwnHhv4DrCltQmhDpqn4SkBEUBcIujaSkWJ+y0E+kjkUBuWkGklPh8Jnq5GxsG7fvLj0Na0b3HqCz0e6Kw/Pl2VZlvbPki78ue9vvWa67dJn1eKSQ3OypfimN6M1gZHdpdu7GhXh+o2lGDmT4z34KfbbTOcufJtNnk4ZfJvx6UBq2A6Q09fC2ekkbJGekcQelrgd7XdRVd0q1s0OGVBpqnbmQNa45Iw4WdcjeXDf/AHWL6jtJ30mJsp7nZVXxbm9GexMT+2+7scUmvr55f5mn/CUBr+kmuegoRHfayvkjjlEcbW5mMkaHM2hcQGkgg23lSWhOsqjxfM2nL2yMGZ0Uoa1+XcMwsSHNubXB3XF7LItH9TLq/CziEs8gnkjc+JlmluVgIYHk794butawtxVY1QVjosapMpIzPcw9YexwI9ncgPrBCQJUAKOxylL4H5fHbZ7Dyezwm/ePvUgkcF5ksolPDKt/t/ByQqR7wZyQsPtMjV3ETUdHvkkPm2exSKjtHvkkPm2exSK3R4RllywQkSleiDGNdus2eklGH0TzE7IHTSt3PGfxY2Hyd28kb94tbfevaHal58VgZW1tU+NsvhMFjLI5vQ9znOAbfiOPoXDr8wSSHFDUkHZ1DIyx3RmY0Mcy/MWBtycncG13VEGGsw+GAGZrNjFMHEkNO5towLl4BsN/EBAUfAYgzEqdgNw2qhAPMCVoutt90h8gpv3n/SkWITYLV0dWyF8UjKkOieyPLd5cbOjsBx6PSCFsevmaV+EUT6hgjldMwyRgghjzC/M0Ecd90A77mz5JV+eZ+BZhrc+e6zzjf5bFp/ubfklX55n8tZhrc+e6zzjf5bEB9A6a/MFR+5f6YWL6gfngeYn/AKVs+mvzBUfuX+mFjGoH54HmKj+lAWPXRrRqI6l2HUUjomxhu2kYbSOc4ZsjXDe1oBF7WJJPRx4NHtR81ZSCtralzDJHtWsDTI/KW5ml73O3EixtY8eKr2ujA5KbF55Hg5KgiWN3Q4EAOAPMOBFuxS410VU+HMwyCn+PdG2n2rHOc5zcuTwIwL5y3dx6SUBU9WXzxQ/vEa+ntM9K4sLo5KqXflFmM6ZJD4jB2njyAJXyxh2G1tFiUcUcTxWRSsLYrXJeCHAWHFpHTe1itL1/CoqJqCBrJC50UjzDHd9pCWhwGXxrcLoDPMJoKnHsTs995J3l8sh8VjPKdbkG7gOwL6twXCYqOnjp4AGxxtDWjdwHEk9JJJJPMlfLkGqXGHNzNo5h2uja71S66nNAajFcMxSlpqj33DHNKxjopc5jeDxsHeDccxvQFR08jLcUrQ7j75qD3vJH3WX1k6QGjLt1thf0bO6wrXzoPJDVHEYml0M2XakD9XIBlu7kHADfzuOSjzruqPgr4O2Tdpsth74zm+zy5PEt4+Tde/WgKpoBGXYrRBvH3zTn0B4J+66s2vv55f5mn/CVM6htBZJKkYlM0tiiDhDcfrJCC3MObWgnfztyKhdffzy/zNP+EoDctCBbA6X9yj/lr5y1W/PNF55v4Svo7Qn5jpf3KL+UvnHVb880Xnm/hKA+uAhIEqAEhSpCoYMlQhC5GTomlaPfJIfNs9ikVHaPfJIfNs9ikV1o8I58uWCEIXog5cQwyKpYYp445WHiyRrXN7bHpUfhehlDSP2lPS00b+h7Y25h2O4j0KaQgOSXDInStndHGZWBzWSFrS9rXeMGu4gH8yqOdOqKeY4fjlPHTzNddjagNkp5OIbJFKRbeL8bdI6loagtLNDaXFIdjVMva+R4sJIyeljujs4HpCA7sKwunp2kUsUMTHWcRExjWu3bneCN+7pTFZonRTvMs1LSyPdxe+GNznW3C5I3rFMR0cxzRwl9DNJPSC5s0GRrR07SA3yfabu6134H7o+1m11L2vgd/pv/AOpAbZPSMkYY3sY5jhlLHAFpba2UtO4i3QuLD9GaSmftKemp4n2IzRxRsdY8RcC9tw7lVcO13YTNxndEeUscjfvaCPvU9T6e4bJ4lbRn/HiB7iboCSxPB4KpmzqYopWccsjWuF+YvwPWFyYTojRUbs9LTU8Tj5TI2h3Zm4gIdpfQjeaujH+PD/1KOrNaGFQ+PW0x6mO2h7mAoCfOGRbb3xs49rlybXK3aZL3y5uNupQml9fXxBowykjnkcDeWWSNkcQ5FuYOcTxsLDcqni3uhMOiuIGVE532s0Rt737/ALlV4tZuN428w4XA2BnlSNGbID0umeMrfQL8kB341VaWU8T6l7qYMja572xtpXFrWi7jZwubDfuJKt2qLSyfFqF09YIy+OZzA5rcoNmtde3AO8I7xZV7HsJkwTA6sT1M1TVVhbES5z3DPKCwtjDjfxC/fxNhwsFc9WmjBw7DIKd4tIQZJRyfIcxb/CMrf4UBZ5oWvaWvAc0ggggEEHiCDuIVcbq1wsP2nvKlzXv+rGW/2fF+5WZCA8RxhoDWgAAAAAAAAcAAOAUdiGjNJUv2lRTU8r7AZpIo3OsOAuReylEIBmGlYxgjY1rWNAaGNADQ0CwaGjcBboUdSaJUULxJFS0rHtN2vZDE1wPMEDdxUuhACEIQAkKVIVDBkqEIXHOiaTo78kh82z2KRWfYfjc8cbGtfuDW2BAPR1rvj0snHHZntaR7CrI9p0r3XnoH2fa+qwXNCqjNMXeVG30OI9oXQzTFnlRvHYQVcu0NO/m/kqehvXyljQoNmlsJ47Qfwj8in2aS058u3a1w/JXR1dMuJr1KnprVzF+hKoUe3Hac/wDNZ329qdbicR4SM9ZqtVsHxJepW65rlM6iqlpLqtw3ECXTQNZIf+bCdm/tNtzv4gVaBVMPBzPWavYlaekd4XrcvM84ZiGLe5t3k0lXu6GzR/1sP9KrdV7n3FGHwTSSfZlcPxsC+lMwRdTlEHzNHqDxYmxbTDrMzbfcCVNYd7m+qcf0mqp4xyjbLIf8wYF9AXRdTkGb4BqHw2mIdMJKlw+tdaO/m2Wv6SVoVJRxwsEcTGMY3g1jQ1o7ANyeui6ZBxV+Cw1D4pJmB7oHmSK5NmPtbPlvYkDgSDboXaAi6TMoyD0heNoOY7wvBqWDi5vrBRuXmThjyFyuxGIcZGes1NOxuAcZWd68u2C5aPSrk+EzvQot2kdOPLv2NcfyTEmlcA4Zz2N/uqnqqVzNepYtPa+Iv0JtCrr9MWdDHn0tCYfpk7yYx6Xf2Cql2hp18xYtFe/lLSkKp0mlsx4CMegn2lc79Iqh3l27A0fkqJdq0rjLLl2dc+cFeQuXaHrQsftMfJmn2aXmSlP4jewexOJuDxW9g9icXHs+N/U60PhX0BF0IVZ7BCRCkC3QkQgFS5l5SplkYR6Ep5nvK9CocPKd3uTSVet8vMjbHyHRVv8Apv8AWcl9+SfTf6zkwhN8vNkbI+Q+a2T6b/Wd/dBq3/Tf6zkwhN8vNjZHyHTUO+k71ik2p5nvKbSpvl5k7Y+QuZIhIvOWThCoukSoSF0JEqAEISIBUoXlKEIIZCELYZckpB4rewexOXTUHit7B7E5dZrPif1NEPhQt0XSKNxnSKCjbmneAT4rBve7sb+fBK652S2wWWTKSgsyeESd0XWX4rrVmcSKZjYx9J/hv7vFH3qGOPYnOM7ZKsg33xh4HXvYAvoKfw7qZrM2o/U5s+1Ko/Dlm03RdYZJpBXROs+era7jZ75b+q4qTw/WTWRHw3NlHJ7Rf1m2Kss/DWoiswkn+x4j2rU37yaNgRdVXAdYVPVEMf8AEyHgHkZXHk1/D0GytN18/qNNbp5bLY4Z0q7YWrMHkW6LpLous5aLdF0l0XQC3RdIhSBboukui6gC3RdIhSBboukQgFui6RF0At0XSXQgFugFJdAQEOhIlWsyEpAfBb2D2L3dNQHwW9g9i48dxdtJTvnd5I3D6Tjua3v/ADVXdyst2xXVv/pcpKNak/BETplpk2ibs47OncLgcQwfSd+QWaYdh9TilU2KPNLNKeJPAdLnHyWgb+pcFdWvnkdLIbueSSf7dS9YbiMtNKyeBzmSMILXN4g/mOpfpPZ3ZsNFViPxvl/7wPltVqpXy/TwRIaV6KVGGVBp6ltjxY8XySN6HMPLq4jpW/6jvmaHzlR/Mcsx031rRYph0VPJTt985rvkPixltvChN73eOIO4DnuKodLjlTC3JFPURtFyGslla0X3nc02Wmdc76tsujyZU0mXjX187/4EHteoXRjVlXYjDJUQMAjY1xYX7ts4eRHzPXwvuuq1WVskzs8z5JHWAzPc57rDgLuJKvdfrnrJKCKjiDYntZkkmZuc9o3NDAN0fg8SPRZWbbIQjCA6Mz+RhaS1wIIJBBFiCNxBCuuhenjoS2CqcXRGwa87zH2npZ7FSXG+8pFGq0leqr7uxf2iym6VMt0T6HDr7wluqLq20kMrDSSG7oxeMniWdLeu3sPUrwvy/WaWeludU/D90fW0XK6Cmj1dF17pqZ8rssbS4noHt7FNQ6HTEXc6NvVvPsVdWmtt+CORZfXX0kyCui6l6zRaaMZhleB9G9+48VDXXmymdTxNYPVdsLFmDyeroupWg0almjEjXMAde1733G3LqS0WjE0tycrACRd199ja4HJWrR3PGI8lb1VKzmXBE3RdTNXonNGLtyvtxDbg9x4qEVdtFlTxNYLK7oWrMHk9XRdS1FoxLLG2RrowHC4uTf2IodF5pRmOVg6M17nrtyVi0dzxiPJW9VSs5lwRN0XUvW6LTRNLhleBxy3v3Hioa6qtpnU8TWCyu2FizB5PV0XXVh2Ey1B+LG4cXHc0enmpY6GSW/WR37HK2vSXWLdGPQrnqqq3iUiv3RddGI4c+nfkky3IuLG+7guYFZ5QcHtkupfGSmt0eCHQkuhaTKScJ8FvYFnmtTFLvipwdwBkcOs3a3uAPetBhPgjsCyDT2YuxCa/k5GjsDG/3XZ7BpVmucn8uX9+DL2hPbpkl44K8tx0d0m0cZRwMqY6UzNiiEpdSFxLw0ZruybzfpWHJV97bUrOjbX0PnE8EjpJNE+sqH0wAhdNMYg1uUCMvJZZvQLW3LdtWGgeH1OFU009LBJI8SFz3NJcbSPAvv5ABfO6+ptT/wAy0n2Zf5siya1uNaw/E9R5Mm156OU1DUUzaSKOJr4pC4MFgSH2BPoKh9VmJYfT1MrsVbG6IxWYJIjKM+dp3AA2Ngd6uWv6hknraGKFpe98cjWNHFzi8WAusyxrQ6toWCSrp5YmudlDnAWJsTbceQPcvVLU6VGT6v1IfJdNaWNYPUU0TcKZA2US3fs4DEcmR43ktFxmy7lmKVItVVfdx2pkN5JDAcSNNUxTDyXNv1tO549UlbqHX3hfPYW54BOX0sDzxdFEf8oXyH4opX5dq/Vf9O52TN+9D7liwLEWwTZ3XtlcDbed9rexdtTpjM4/FhjBytmPpP8AZcGDYO6qeQDZrfGdy6hzKs7NG6WIXksf2pHWHdcBcPS16mVWIPbHzNGpnp42ZmsyDRzHXVGZsgGZoBuNwIO7h0FQWldKI6i7dwe0O9NyD7AfSrRhsNMHH3vss1hfIQTa/Sq9pv8ArmfY/qK2auEvZPfeWnyZtLJe0+4sJ+BO6L/JWfx/iKjsf0lfFIYocoLbZnEX3nfYDst3qR0W+Ss/j/EVTMYfeol84/7io1N86tLDa8N4/gaemNmoluXRZ/ktmjmOuqMzJLZ2gG43Bw4cOYKhdLKERzB7dwkBP8Q3O9oPpKb0Rf8ApQHNj/yKlNN2+BEf2nDvH/hVyk79E5T5RZGKp1ijHhkro58li+yfaVD47pO+OUxw5Rl3OcRe55AdSl9GvksX2T7SqLiD7zSH/wCyT8RCt1d86tPDY+rx/BXpaY2Xz3LjP8lz0dxw1LXNeAHttw4EHpt0KvaVUQhmJaLNeM1uvyvyPpTmhr/0gjmx3tC7NOW/qj9sfhVU5O/Rb58oshHudXtjwyeghFPBZovkYTu6SBc95VT/ANr6i9/i7csu7vvdT2A4+yZjWPIEgABB8q3SOfYvOIaJRSXcy8bjv3b2n+Ho9C1XKy2uMtNLovAzVOuqclfEquKYo6oeHuABDQ2wvbdffv7VyAp/EcPfTvySDrBHBw5hcwK+ctc3N95z4neq2bFs4IlC83QtBSSUJ8Edg9ix/TqMjEJ79JYe9jVr0J8EdgWc6zsPyzRzjg9uUn9pn/g/cuz2Baoa5xfin/Zj7Qhu06a8MHFq2wWmrcRip6wkRvD7AOy53ht2szDhey1fWBqapTRvkw6HZzxDMGtc87Vo8ZtnE+FbeDzFulYLTVLontkjJa9jmua4cWuabgjsIX1loNpS3E6GKpFsxGWVo8mRu547OBHU4L63WOdclZF9D5+OH0Pkgr6l1P8AzLSfZl/myLKNdOgHvKo9+07fiJ3HOAN0Up3kdTXbyOu45LWtUY/4LR/Yk/myLzq7FZTGS8xFYZW9ZHz9g3nD/MYk90MP+H0/7y3+XIrRpToMa6uoq0S7P3o/MWZC7aDM11s2YZfF5Him9ZmhMmL00cEUjIyyUSXeHEEBrm23faWWFkVKDzwesFV0z1aYdT4RNUxU4bKyFjw7PKbOOW5sXW6SslqdXtfFSe/nw2p8jJNptIj4L7Bpyh2bfmHR0r6K1hUT34NUwxtdI8wtaGsa5znEFvBo3ngq5pMxzNE8sjXMcKWkaWuBa4EPiFiDvB3K+jUSSSznMsENHzqtw0dZlo6dp4iGIf5QsYw2iM80cTeL3Nb2XO89gFz6FubGhoDRwAAHYNwXG/FFqxXX49WdjsmHWUvsX/RBgFKCOJc8nvt7AqvpHUvfUyB9/BcWtHQALWt28V2aLaQNgvFKbNJu13Q0niD1KxVMFHP8ZJsXftZmjd1kHf6Vy9q1OmjCEsNckuT0+olKUc54IbQinOaSTybBoPM3ufy701pwfjmeb/qKm6fH6Zr9ixzGtDSc12tYLEeCCeJNyd3JV7TKrZJKwxva+zCDlIcBv3bwovjCvR93GWcE0ylPVb5LGSx6KH9EZ2v/ABFVLSSmMdTJfg45x1h2/wBtwrZon8kj/j/EUj66lqHOjl2eZjnNyyWBuDa7T0jsV1tMbtPCLeH0x6FNdzqvnJLK659SD0LpiZnSdDWkX63Ebu4FdGnFQLxR/acfuA/PuUvNilNSss10YA4MZlJPoHtKo2JYi6oldI7dfcB9EDgP/eazahw0+m7lPLZpoUr9R3zWEi+aM/JIvsn2lUvHaYx1EjT0uLh1hxvf29yumjHySL7J9pTArqSqJbJs8zHPblksHDKSDY9INuhar6FdRCOcPCx6Gam51XTljK659SH0JpiZHy9AblB6yQT3Afel04nvJGwdDXOP8RAHsU3U4xTUrLNczdwYyxPcOHaVQ8QrnTyOkdxd0chwACyalwo06oTy3yadOpXXu5rCR4cCOII6d4I9KsGi+My7ZsJJex19x3ltgTcHl/dTkeIUdS0BzonWHB9gR635J1j6SmBc0ws6wW3PVzPYvdGj7qanGxYPN2q7yDhKvqR2m7Bso3dIfYdhaSfYFTgVKaSY4Kl4DL5GXtfcXE8XW7lEXXO11kbL3KPBu0dcq6UpckUlXi6FAySMR3DsCjdJcHFXTui3ZvGYeThw9B4eld0btw7AvWZVq2VV3eR5Tz+5fsU69r4aMLljLXFrgQQSCDxBHELQdTOmvvCs2ErrQVJa034Mk4Rv6hvyntB6E5pnojt71EA+M8to8sDpH7XtWclpBsQQR0HoX6TpNXV2hRlc+K8mfK6jTyonh8H2RjWDxVlPJTTtzRyNLXDpHIjkQbEHmFx6G4AcPoYaRzg8xB4zAEA3e5wNj1OCpmp/WQ2uhbR1Lh75iaA0uO+djRuIPS8DiOnjztpq51kZVt1srXXqKkSpLqokFn+vCvEWDyMJ3yyQxtHPww8/cwq81tdHBG6WZ7WMYCXOcQGtA6SSsI0rxd+kNW0szMoICQwkEOmd5TgOZtbqHWbL3CcavzbHiK/2D1CuVj2xXUg9XGBbzVvHQWx9f0nfl6Sr9dc8MbWNDGABrQAAOAA4Be8y+P1+rlq7na/t+iPqNNSqa1Bf5jl0JvMjMsReOXRdN5kZlANI0S+SR/x/iKo+MH9Im85J+IqZwTS+OngbE5jyW5t4y23knpVdraraSvkAtmc51uVySutq7oTohGL6r+jm6WmcLpykun/p4ui6bzIzLknTNN0X+SRfZPtKz2uPxsnnJfxuVgwfTKOCBkTmSEtBFwW2O8lVionzvc7hmc91uWZxP5rra26FlNcYvqv6OZpKpwtnKS6P+wui6bzIzLlHTHLoCbzIzIQOXSgprMlDlAIy6EmZC2GQ7Y3bgvWdMMduS5lRYvef1NEPhQ9mUHjuikNX4R8CT6bbb/tDp9qlsyMyspvsolvreGROuNi2zWUZrVaI1dK8PiBdlILXxE5gRwIG5wPYrxo3r0q6UCLEITOBuzi8cw+1cZX/AHdqksyHb+O/t3rvx7fnKOLoKX68M5k+y45zCWCwU+v7DnDwo6xp5bNrvY5LU65RI0iioqqRx4OmywxDrJuSR1BV0NA4ADsAC9ZlVPtiPyV+rIj2YvmkcWJRVWIvEmJzZ2g3bTRXbAw9fS89Z713xtDQGtAAG4AAAAcgF5zJMy5Go1Vuof5j+3gvsdGqiFKxFD2dGdM5kZlmwXD2ZGdM5kZkwB7OjOmsyMyYA7mRnTOZGZMAezIzpnMjMmAPZ0Z01mSZkwB7OjMmcyMyYA9nRnTOZGZMAezozprMjMmAcGZC8ZkLYZTrDkZl1Y5SGCpmiPRI4j7Lznb9zguDMq7obbJJ+ZbVJSgmvIdzIzJrMjMqsFg7mRmTWZGZMAdzIzJvMjMmAOZkZk3mRmTAHMyMybzIzJgDmZGZNZkuZMAczIzJvMjMmAOZkZk3mRmTAHMyMybzIzJgDmZGZN5kZkwBzMjMm8yMyYA5mRmTeZGZMAczJQ5NZkNBcQ1u9xIDRzJNh96mMctJESeFk4tqOYQtG/3YRIXZ9hkcj2yJ0awdHTK0VMQu+MWe0cXM43HMtJPoJ5LOMy3oqj6T6vBITLR5WOO90R3McektPkHq4div1uj7x74clWj1ar9yfBnuZGZOV+HTU5tPG+P7QNvQ7gR2Fcu0HMd4XElXKLw0dmNkZLKY9mRmTO0HMd4RtBzHeF52snch7MjMmdoOY7wjaDmO8JtY3IezIzJnaDmO8I2g5jvCbWNyHsyMyZ2g5jvCNoOY7wm1jch7MjMmdoOY7wjaDmO8JtY3IezIzJnaDmO8I2g5jvCbWNyHsyMyZ2g5jvCNoOY7wm1jch7MjMmdoOY7wjaDmO8JtY3IezIzJnaDmO8I2g5jvCbWNyHsyMyZ2g5jvCNoOY7wm1jch7MjMmdoOY7wnaaB8pyxNe88mNLj9ylQk3hIhzillsXMrjq+0eMsgqpB8XHfZ38t/DMOpvt7F60e1cPeRJWeA3jsgbvd1OcNzR1Df2LRYYGsaGsAa1oAAAsABwAHQuxo9E4vvLPsjk6vWKS2Q+4uRC9oXYOUIkchCIg5qz9W5ZtWeOe1CFlnwjRWMoQhVFwIQhACEIQAhCEAIQhACEIQAhCEAIQhACEIQAhCEArOK0XAv1I7AkQrquSqzgkmr2hC0mZAhCEJP//Z"/>
          <p:cNvSpPr>
            <a:spLocks noChangeAspect="1" noChangeArrowheads="1"/>
          </p:cNvSpPr>
          <p:nvPr/>
        </p:nvSpPr>
        <p:spPr bwMode="auto">
          <a:xfrm>
            <a:off x="627063" y="2905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8453" name="AutoShape 25" descr="data:image/jpeg;base64,/9j/4AAQSkZJRgABAQAAAQABAAD/2wCEAAkGBhQRERMSEhIWFRUWGRwYGRYWFRwYGBYYHRcXFxsaFxkYHCYgGR0vGRoYITAgJjMpLS4tGiAxNzAqNSksLSkBCQoKDgwOGg8PGjUgHiQpLzU1LzU1LDUqKzU1NS4sKjU1KjUvNSwvLDQpNTUsLCk1LCw1LCksLC8yLiwsLCwsLP/AABEIAFEBGAMBIgACEQEDEQH/xAAcAAEAAgMBAQEAAAAAAAAAAAAABQYDBAcCAQj/xABJEAABAwIEAwQGBgUHDQAAAAABAAIDBBEFEiExBhNRByJBYRQycYGRoQgVUrHB0SOSk+HxJCUzNUJUshcYNGJ0goOEwsTS4vD/xAAYAQEBAQEBAAAAAAAAAAAAAAAAAwIBBP/EACoRAAICAAQFAgcBAAAAAAAAAAACAREDEiExE0FRYbEi8BSBocHR4fFx/9oADAMBAAIRAxEAPwDuKIiAIiIAiIgCIiAIiIAiIgCIiAIiIAiIgCIiAIig67ixjXmKJj55BuIxcD2laVGbSIMs6rrJOIq4/iaoYM0lC9rPEteHED2Bv32UxhmKR1DM8brjYjxB6EeC02GyxcmVxFaag20RFMoEREAREQBERAEREAREQBERAEREAREQBERAEREAREQBERAEREAREQBfCVHY1jQphGS0uzvDNCBbz1UfxfI53Ipw7KJn5XEfZFrj5/JVTDlpjv7km+JCxPb3B6x7ieJsMojmaZMtmhpvqdNCNLrb4Zw5sNPHlGrmhzj4kkX1PvsvcXDlO1uUQsI8xcn2k6rfhiDGhrRYAWA6AaALrOuXKvUyqNmzN0PaqeI4PNHVXpDkEzTnNu60gi58jrp7SrYizh4kpOhp0h41K2ODja5q58/2g6w/V/emH181PO2mqXcxrweXLaxJHg7/AO6dVJY1jQphGS0uzuyaEC3nqtXiTCpZ3QGEtBjcXZneG1tLa6/crK0tpibTZFlhdcPeKJxFW6bFqiCeOGqyObJoyRgt3uhHw+KkqDGxLPNCGkGLckix9ik2E0a7wWXFWdNpJJEUdhuM86SaPlvbynZbuGjtSNPhf2FThZmJmORuWiJiJJFERcOhERAEREAWviFeyCKSaQ2ZG1z3Ho1oLj8gthR3EOKx0tLNPMLxxsLnC18wt6tjobnT3oDjI7WMXxKSX6spgI49SAwSPDTe2dzzlzGxs1ovod7KxdlXa3LXzuo6uNrZQ0ua9gLc2X1muaSbO8bjodAq7wrxJiuKSTfVkdLQwtILy2Jm5BDQ4lri91huAAPLS8H2PtcMftI4OePSMzhs53euR5E3KAtXEXbhVUmJT03Ihkije5jQGv5rzl7ozZ7esRfu7eCi8N7eq2CqLcQgaI79+NsTo5I9LjKHu18NHb9QtGFgPF1iL/ysn3hhI+YBXjt3jH1xHoNYor+fecNfcgNuq7ecSjmbJJTRshf3mxOje0ujvu2Qm5P+sBbyXT+MO0qOhw6KtazO6oDTDG42uXsz98jYAb28bDxVC+koP6v/AOY/7dTPEfGcWH4Jh2enjqJZYIxGyVocwZYmZnuHQZmiwsTmGoQFWn7UMdbAK8wsbSuOh5I5ZubD+1zMt9A69j1XTeEePX4jhctXFEBURtkbyhdzTK1mZobsSDdum+tr+K5djsmMVODvqp5YIqItbanZGxpczOA3KAwlovawzbBW36OzwMOqSSABUEknYDkxboCv4h2xY3Ts5k+HRxMuBmkpahjbnYXdKBdWzsy7TqiuirKitZFHDTtaeZGx7Rs9zwcz3XIaGmw6jqFzjjriSTH8SjpaZwEDHFsZJs0/bmf5WGnkOpK6Tx1gMdBw5PT03qNY0Fwtd95GZ3uI8SfyQFUPbDitfLKcMpGmKIZiOWZH5dbF5zAXNjZrddDa9ldey3tTGKh8UrGx1EYDiG3ySMvbMy9yLEi4N9xqfCA+jgB6JV7X5zb9bcsW/H5qmdlvd4jLY/Vz1A02yd+33BATcXb3Wc6eH0aGR93MgbHHJmMnMDRm/SHMMuY2ABJtqFt8Ads9XNXso66Nn6RxjBawxvjk1sHAnUXFrbglV3sdjBx95IvYVBHkcxFx7iV6xoW4tb/tUX+BiA/QOKYi2nidK7Zo26nYD4quNxKvdH6SGx5LZuXbUt69dvP8lsdoBPorenMF/g78bKwwAZG29XKPZa35L0rSJDVdyedrd5W6qCocR4mKinpJWi2aUXHQgEEfFSGO4s4zsp4I2PmHezPFxHfp528fZuo/iZkIiphT5MnO/sEFt7a7eKz4D/WVXfext7Lt/CyvS5M1bXp8yFzmy3vWvyMseN1FNMyOrDHMkNmyM0sdtfiPjdbdJisjq+WAkZGsBAtrfu+PvK1O0ID0dnXmC36rr/JeMKJ+s5r78oX9to7rGVWTPXKfsazMr5L5x9zf4pxWSAQmMgZpA03F7iyw4vjspnFLStaX2u57tQ0b/d94Flg46fpTDx5t/hp+IXnh4/zhWX9a+nszD/1REWMOHmNonydZmnElInnHgjOI6ioBhiqQ0kSBzZGbOGxBHUXCvNVUtjY57jZrQSfYFW+OrWpuvNHwt/Bb/GN/Q5bdB8MwXGp4SNrvydW0l53qvBGU1dW1Q50bImsBuxjxcut5/jotDB8VcH104aGvDQ7K7UBwNiDt43Vq4bt6LBbbIP3/ADVUfbPidun/AFa/NUSYaWWtP3BN4lYVr90SOGY5VVTozExjY2lvMcRo43BcG3JO38Vni4hmeK3K1l4D3NHai775u9ro3wstzhCMCjht4gk+0uKj+FW3qK8HbmD/ABSrDZfVpt+TcZvTrv8AgmMAxT0iBkpsCbhwGwINja6im8XEMqJXNaY2P5cQFwXu1vckkWtY6Da6jMLr/RGV0JOsd3M9/dH3sPxWpitCY6SiZtmcXOvtmdlIv7itrgrnmJ2mdPP6MNjNlit4jXx+yaNXiAj55EVrZuVY3y7+29vC/wCSncIxNtRE2Vul9x0I0IUWaCv/ALzF+z/ctnhfBnUsTmOeHXdmGW9gLNFtfMKOJkleV9i2HmhuddyYREXlPSFEcXYD6dRVFLmymVhaHeAOhBPlcC/kpdEB+e+GeCuIKB00FKxsbZrB0hfEWC1wHsJJc02J2F/K4FpLhPscraHFIpuexsMVnmcEfpLiz4shNxe5FzpYg6nRdyWtiWGx1ET4ZmB8bxZzTsR7tQb63GoQHIoOz6uHEfpxg/k3Pc/mcyP1TGRfLnz76WsvPax2d11diUc9NBnjEcbS7mRtsQ9xNw94dsQdAVMYjSYtg93UjjiFGNeTLd08Q6NeO89u3W32RuvuD9v9DJ3alktM/Y5mF7QfazvfFqAxduHBNXiPofokPN5fOz/pGMtn5OX+kc2/qO2WDjzsxqazDMObEB6TSRNY6IuaM144w4B98uYOYLa2Nzrsr5Q8f4fNbl11Ob+Bla0/BxBCkRjlOdqiL9q380BxSg4BxytpWUFS5tPSxDu5ywucWg5GnlkucAbb2tvqQFKcGdmOIU+G4jBLIxjqlhayHOCA4aGR0jbht26WF9LX6DpNbxxQQ/0lbTt/4rSfcAblU3iPtrw0sdAxklbzAW8tkZDH30ykvsT7gUBzb/JdRx92oxukZKN2Ns8NPQnMPuCv3Z12bSxR1UUtVHU0FTDlYYpCWkk2LmtNw0gX1BOtlFYtQ/zXWVNThFHSMcwMpomxD0nmvcGtcSAMu+gsDp036b2f4I6jw2lp3iz2RgvHR7iXuHuJt7kBx+l4FxzCJZ46AcyOYZeYwx6gXyuyyOBjeATrtrufC5dkPZY/Di+qqiPSHtytYDmETSQXXdsXkgbaADc3K6eiA4v2adnddSYvJUzwZISJrP5kbr5nd2zWvLtuoC+4p2eVz+Im1rYL0/PjfzOZH6rWtB7pdn3B8F2dEBpYxhgqIXxE2vsehGoPxVdbT4gIvRsjLWyc3OPV26320vZW9FVMWViqsk+FDTd0VWv4WeIKeKKzjG/M4k2vvc/FZsYwWZtQKqlsX2s9hNg7w8dNrdNrqyItcdvP1OcBfH0KsMJqauZj6prY44zcRtcHZj52J6fDS2qyYzg87altVTWc62VzHG1/DxIG3s2VlROO19unIcFa79eZS67AKuocyaXKHB7bRhwsxmpJvrc3t1Uhi2DzMqPSqUBziLPYTbN4eJA2A+CsiLvxDdI/w5wFKZiGCVlS5ksgY0tcLRhws1u7nE6gm4CtlbSNljfG7ZwIPvWdFh8WWrlRpcKFvnZUaOlr6ZhgjZG9tzkkLgMoPkTf3WPvXij4VmY2raSHGRgDXF3rOvck9Nbq4ot/EN0jUx8OvWdCPwCjdDTxRvtmaLGxv4nxWngGEyQzVT3gWkeC2xvcXedenrBTiKfEnXv/AEpw407fwqfEXCr56lsjLZHBok1sdDrp4935hTOPYKKmEx3ykatPgCNPha4Umi7xm9PY5wV9Xcqg+seXycjNsvOzi9tr73v529ym8Dwr0aFsebMRqT1J3t0CkER8WWiqoLhQs3dhERSKhERAEREAUBxDwJRV2tTTMe77YGWT9dlne43Cn0QHJMQ+jnSPN4qmePydlkA+IBUd/m1N/v5/YD/zXbEQHJsP+jpRsN5aieTyGWMfIEq+cP8AA9FQ/wCjUzGO+3bNIf8Afdd3uvZTqIDWq8OjlMZkY1/LeJGZhfK8AgOHmLnVbKIgCIiAIiIAiIgCIiAIiIAiIgCIiAIiIAiIgCIiAIiIAiIgCIiAIiIAiIgCIiAIi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779463" y="4429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sp>
        <p:nvSpPr>
          <p:cNvPr id="18454" name="AutoShape 27" descr="data:image/jpeg;base64,/9j/4AAQSkZJRgABAQAAAQABAAD/2wCEAAkGBhQRERMSEhIWFRUWGRwYGRYWFRwYGBYYHRcXFxsaFxkYHCYgGR0vGRoYITAgJjMpLS4tGiAxNzAqNSksLSkBCQoKDgwOGg8PGjUgHiQpLzU1LzU1LDUqKzU1NS4sKjU1KjUvNSwvLDQpNTUsLCk1LCw1LCksLC8yLiwsLCwsLP/AABEIAFEBGAMBIgACEQEDEQH/xAAcAAEAAgMBAQEAAAAAAAAAAAAABQYDBAcCAQj/xABJEAABAwIEAwQGBgUHDQAAAAABAAIDBBEFEiExBhNRByJBYRQycYGRoQgVUrHB0SOSk+HxJCUzNUJUshcYNGJ0goOEwsTS4vD/xAAYAQEBAQEBAAAAAAAAAAAAAAAAAwIBBP/EACoRAAICAAQFAgcBAAAAAAAAAAACAREDEiExE0FRYbEi8BSBocHR4fFx/9oADAMBAAIRAxEAPwDuKIiAIiIAiIgCIiAIiIAiIgCIiAIiIAiIgCIiAIig67ixjXmKJj55BuIxcD2laVGbSIMs6rrJOIq4/iaoYM0lC9rPEteHED2Bv32UxhmKR1DM8brjYjxB6EeC02GyxcmVxFaag20RFMoEREAREQBERAEREAREQBERAEREAREQBERAEREAREQBERAEREAREQBfCVHY1jQphGS0uzvDNCBbz1UfxfI53Ipw7KJn5XEfZFrj5/JVTDlpjv7km+JCxPb3B6x7ieJsMojmaZMtmhpvqdNCNLrb4Zw5sNPHlGrmhzj4kkX1PvsvcXDlO1uUQsI8xcn2k6rfhiDGhrRYAWA6AaALrOuXKvUyqNmzN0PaqeI4PNHVXpDkEzTnNu60gi58jrp7SrYizh4kpOhp0h41K2ODja5q58/2g6w/V/emH181PO2mqXcxrweXLaxJHg7/AO6dVJY1jQphGS0uzuyaEC3nqtXiTCpZ3QGEtBjcXZneG1tLa6/crK0tpibTZFlhdcPeKJxFW6bFqiCeOGqyObJoyRgt3uhHw+KkqDGxLPNCGkGLckix9ik2E0a7wWXFWdNpJJEUdhuM86SaPlvbynZbuGjtSNPhf2FThZmJmORuWiJiJJFERcOhERAEREAWviFeyCKSaQ2ZG1z3Ho1oLj8gthR3EOKx0tLNPMLxxsLnC18wt6tjobnT3oDjI7WMXxKSX6spgI49SAwSPDTe2dzzlzGxs1ovod7KxdlXa3LXzuo6uNrZQ0ua9gLc2X1muaSbO8bjodAq7wrxJiuKSTfVkdLQwtILy2Jm5BDQ4lri91huAAPLS8H2PtcMftI4OePSMzhs53euR5E3KAtXEXbhVUmJT03Ihkije5jQGv5rzl7ozZ7esRfu7eCi8N7eq2CqLcQgaI79+NsTo5I9LjKHu18NHb9QtGFgPF1iL/ysn3hhI+YBXjt3jH1xHoNYor+fecNfcgNuq7ecSjmbJJTRshf3mxOje0ujvu2Qm5P+sBbyXT+MO0qOhw6KtazO6oDTDG42uXsz98jYAb28bDxVC+koP6v/AOY/7dTPEfGcWH4Jh2enjqJZYIxGyVocwZYmZnuHQZmiwsTmGoQFWn7UMdbAK8wsbSuOh5I5ZubD+1zMt9A69j1XTeEePX4jhctXFEBURtkbyhdzTK1mZobsSDdum+tr+K5djsmMVODvqp5YIqItbanZGxpczOA3KAwlovawzbBW36OzwMOqSSABUEknYDkxboCv4h2xY3Ts5k+HRxMuBmkpahjbnYXdKBdWzsy7TqiuirKitZFHDTtaeZGx7Rs9zwcz3XIaGmw6jqFzjjriSTH8SjpaZwEDHFsZJs0/bmf5WGnkOpK6Tx1gMdBw5PT03qNY0Fwtd95GZ3uI8SfyQFUPbDitfLKcMpGmKIZiOWZH5dbF5zAXNjZrddDa9ldey3tTGKh8UrGx1EYDiG3ySMvbMy9yLEi4N9xqfCA+jgB6JV7X5zb9bcsW/H5qmdlvd4jLY/Vz1A02yd+33BATcXb3Wc6eH0aGR93MgbHHJmMnMDRm/SHMMuY2ABJtqFt8Ads9XNXso66Nn6RxjBawxvjk1sHAnUXFrbglV3sdjBx95IvYVBHkcxFx7iV6xoW4tb/tUX+BiA/QOKYi2nidK7Zo26nYD4quNxKvdH6SGx5LZuXbUt69dvP8lsdoBPorenMF/g78bKwwAZG29XKPZa35L0rSJDVdyedrd5W6qCocR4mKinpJWi2aUXHQgEEfFSGO4s4zsp4I2PmHezPFxHfp528fZuo/iZkIiphT5MnO/sEFt7a7eKz4D/WVXfext7Lt/CyvS5M1bXp8yFzmy3vWvyMseN1FNMyOrDHMkNmyM0sdtfiPjdbdJisjq+WAkZGsBAtrfu+PvK1O0ID0dnXmC36rr/JeMKJ+s5r78oX9to7rGVWTPXKfsazMr5L5x9zf4pxWSAQmMgZpA03F7iyw4vjspnFLStaX2u57tQ0b/d94Flg46fpTDx5t/hp+IXnh4/zhWX9a+nszD/1REWMOHmNonydZmnElInnHgjOI6ioBhiqQ0kSBzZGbOGxBHUXCvNVUtjY57jZrQSfYFW+OrWpuvNHwt/Bb/GN/Q5bdB8MwXGp4SNrvydW0l53qvBGU1dW1Q50bImsBuxjxcut5/jotDB8VcH104aGvDQ7K7UBwNiDt43Vq4bt6LBbbIP3/ADVUfbPidun/AFa/NUSYaWWtP3BN4lYVr90SOGY5VVTozExjY2lvMcRo43BcG3JO38Vni4hmeK3K1l4D3NHai775u9ro3wstzhCMCjht4gk+0uKj+FW3qK8HbmD/ABSrDZfVpt+TcZvTrv8AgmMAxT0iBkpsCbhwGwINja6im8XEMqJXNaY2P5cQFwXu1vckkWtY6Da6jMLr/RGV0JOsd3M9/dH3sPxWpitCY6SiZtmcXOvtmdlIv7itrgrnmJ2mdPP6MNjNlit4jXx+yaNXiAj55EVrZuVY3y7+29vC/wCSncIxNtRE2Vul9x0I0IUWaCv/ALzF+z/ctnhfBnUsTmOeHXdmGW9gLNFtfMKOJkleV9i2HmhuddyYREXlPSFEcXYD6dRVFLmymVhaHeAOhBPlcC/kpdEB+e+GeCuIKB00FKxsbZrB0hfEWC1wHsJJc02J2F/K4FpLhPscraHFIpuexsMVnmcEfpLiz4shNxe5FzpYg6nRdyWtiWGx1ET4ZmB8bxZzTsR7tQb63GoQHIoOz6uHEfpxg/k3Pc/mcyP1TGRfLnz76WsvPax2d11diUc9NBnjEcbS7mRtsQ9xNw94dsQdAVMYjSYtg93UjjiFGNeTLd08Q6NeO89u3W32RuvuD9v9DJ3alktM/Y5mF7QfazvfFqAxduHBNXiPofokPN5fOz/pGMtn5OX+kc2/qO2WDjzsxqazDMObEB6TSRNY6IuaM144w4B98uYOYLa2Nzrsr5Q8f4fNbl11Ob+Bla0/BxBCkRjlOdqiL9q380BxSg4BxytpWUFS5tPSxDu5ywucWg5GnlkucAbb2tvqQFKcGdmOIU+G4jBLIxjqlhayHOCA4aGR0jbht26WF9LX6DpNbxxQQ/0lbTt/4rSfcAblU3iPtrw0sdAxklbzAW8tkZDH30ykvsT7gUBzb/JdRx92oxukZKN2Ns8NPQnMPuCv3Z12bSxR1UUtVHU0FTDlYYpCWkk2LmtNw0gX1BOtlFYtQ/zXWVNThFHSMcwMpomxD0nmvcGtcSAMu+gsDp036b2f4I6jw2lp3iz2RgvHR7iXuHuJt7kBx+l4FxzCJZ46AcyOYZeYwx6gXyuyyOBjeATrtrufC5dkPZY/Di+qqiPSHtytYDmETSQXXdsXkgbaADc3K6eiA4v2adnddSYvJUzwZISJrP5kbr5nd2zWvLtuoC+4p2eVz+Im1rYL0/PjfzOZH6rWtB7pdn3B8F2dEBpYxhgqIXxE2vsehGoPxVdbT4gIvRsjLWyc3OPV26320vZW9FVMWViqsk+FDTd0VWv4WeIKeKKzjG/M4k2vvc/FZsYwWZtQKqlsX2s9hNg7w8dNrdNrqyItcdvP1OcBfH0KsMJqauZj6prY44zcRtcHZj52J6fDS2qyYzg87altVTWc62VzHG1/DxIG3s2VlROO19unIcFa79eZS67AKuocyaXKHB7bRhwsxmpJvrc3t1Uhi2DzMqPSqUBziLPYTbN4eJA2A+CsiLvxDdI/w5wFKZiGCVlS5ksgY0tcLRhws1u7nE6gm4CtlbSNljfG7ZwIPvWdFh8WWrlRpcKFvnZUaOlr6ZhgjZG9tzkkLgMoPkTf3WPvXij4VmY2raSHGRgDXF3rOvck9Nbq4ot/EN0jUx8OvWdCPwCjdDTxRvtmaLGxv4nxWngGEyQzVT3gWkeC2xvcXedenrBTiKfEnXv/AEpw407fwqfEXCr56lsjLZHBok1sdDrp4935hTOPYKKmEx3ykatPgCNPha4Umi7xm9PY5wV9Xcqg+seXycjNsvOzi9tr73v529ym8Dwr0aFsebMRqT1J3t0CkER8WWiqoLhQs3dhERSKhERAEREAUBxDwJRV2tTTMe77YGWT9dlne43Cn0QHJMQ+jnSPN4qmePydlkA+IBUd/m1N/v5/YD/zXbEQHJsP+jpRsN5aieTyGWMfIEq+cP8AA9FQ/wCjUzGO+3bNIf8Afdd3uvZTqIDWq8OjlMZkY1/LeJGZhfK8AgOHmLnVbKIgCIiAIiIAiIgCIiAIiIAiIgCIiAIiIAiIgCIiAIiIAiIgCIiAIiIAiIgCIiAIiIAiIgCIiAIiIAiIgCIiAIiIAiIgCIiAIiIAiIgCIiAIiIAiIgP/2Q=="/>
          <p:cNvSpPr>
            <a:spLocks noChangeAspect="1" noChangeArrowheads="1"/>
          </p:cNvSpPr>
          <p:nvPr/>
        </p:nvSpPr>
        <p:spPr bwMode="auto">
          <a:xfrm>
            <a:off x="931863" y="59531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l-GR"/>
          </a:p>
        </p:txBody>
      </p:sp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788483"/>
              </p:ext>
            </p:extLst>
          </p:nvPr>
        </p:nvGraphicFramePr>
        <p:xfrm>
          <a:off x="2275047" y="2362670"/>
          <a:ext cx="1512704" cy="738377"/>
        </p:xfrm>
        <a:graphic>
          <a:graphicData uri="http://schemas.openxmlformats.org/drawingml/2006/table">
            <a:tbl>
              <a:tblPr/>
              <a:tblGrid>
                <a:gridCol w="1512704"/>
              </a:tblGrid>
              <a:tr h="3544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Apps</a:t>
                      </a:r>
                    </a:p>
                  </a:txBody>
                  <a:tcPr marL="44225" marR="44225" marT="44302" marB="4430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39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Digital content</a:t>
                      </a:r>
                    </a:p>
                  </a:txBody>
                  <a:tcPr marL="44225" marR="44225" marT="44302" marB="44302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93494"/>
              </p:ext>
            </p:extLst>
          </p:nvPr>
        </p:nvGraphicFramePr>
        <p:xfrm>
          <a:off x="2262348" y="3239791"/>
          <a:ext cx="1512704" cy="852098"/>
        </p:xfrm>
        <a:graphic>
          <a:graphicData uri="http://schemas.openxmlformats.org/drawingml/2006/table">
            <a:tbl>
              <a:tblPr/>
              <a:tblGrid>
                <a:gridCol w="1512704"/>
              </a:tblGrid>
              <a:tr h="469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App Stores / Portals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Billing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648925"/>
              </p:ext>
            </p:extLst>
          </p:nvPr>
        </p:nvGraphicFramePr>
        <p:xfrm>
          <a:off x="2262347" y="4332377"/>
          <a:ext cx="1512705" cy="766032"/>
        </p:xfrm>
        <a:graphic>
          <a:graphicData uri="http://schemas.openxmlformats.org/drawingml/2006/table">
            <a:tbl>
              <a:tblPr/>
              <a:tblGrid>
                <a:gridCol w="1512705"/>
              </a:tblGrid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Wi-Fi access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Mobile access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14379"/>
              </p:ext>
            </p:extLst>
          </p:nvPr>
        </p:nvGraphicFramePr>
        <p:xfrm>
          <a:off x="2262347" y="5372960"/>
          <a:ext cx="1512705" cy="766032"/>
        </p:xfrm>
        <a:graphic>
          <a:graphicData uri="http://schemas.openxmlformats.org/drawingml/2006/table">
            <a:tbl>
              <a:tblPr/>
              <a:tblGrid>
                <a:gridCol w="1512705"/>
              </a:tblGrid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Software </a:t>
                      </a:r>
                      <a:r>
                        <a:rPr kumimoji="0" 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platform</a:t>
                      </a:r>
                    </a:p>
                  </a:txBody>
                  <a:tcPr marL="44225" marR="44225" marT="44199" marB="44199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65" charset="0"/>
                          <a:ea typeface="ヒラギノ明朝 ProN W3" pitchFamily="-65" charset="-128"/>
                          <a:cs typeface="ヒラギノ明朝 ProN W3" pitchFamily="-65" charset="-128"/>
                          <a:sym typeface="Georgia" pitchFamily="-65" charset="0"/>
                        </a:rPr>
                        <a:t>Devices</a:t>
                      </a:r>
                    </a:p>
                  </a:txBody>
                  <a:tcPr marL="44225" marR="44225" marT="44199" marB="44199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4371"/>
              </p:ext>
            </p:extLst>
          </p:nvPr>
        </p:nvGraphicFramePr>
        <p:xfrm>
          <a:off x="2268698" y="6243967"/>
          <a:ext cx="1512704" cy="852098"/>
        </p:xfrm>
        <a:graphic>
          <a:graphicData uri="http://schemas.openxmlformats.org/drawingml/2006/table">
            <a:tbl>
              <a:tblPr/>
              <a:tblGrid>
                <a:gridCol w="1512704"/>
              </a:tblGrid>
              <a:tr h="4690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Discovery / retailing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30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84" charset="0"/>
                          <a:ea typeface="ヒラギノ明朝 ProN W3" pitchFamily="-84" charset="-128"/>
                          <a:sym typeface="Georgia" pitchFamily="-84" charset="0"/>
                        </a:rPr>
                        <a:t>Customer insights</a:t>
                      </a:r>
                    </a:p>
                  </a:txBody>
                  <a:tcPr marL="44242" marR="44242" marT="44242" marB="44242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711" y="243751"/>
            <a:ext cx="10316927" cy="1270156"/>
          </a:xfrm>
        </p:spPr>
        <p:txBody>
          <a:bodyPr anchor="t"/>
          <a:lstStyle/>
          <a:p>
            <a:r>
              <a:rPr lang="en-US" sz="3400" dirty="0" smtClean="0"/>
              <a:t>Apple &amp; Amazon are both “metal-to-cloud” players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ea typeface="ヒラギノ角ゴ ProN W3" pitchFamily="-84" charset="-128"/>
              </a:rPr>
              <a:t>value proposition is content + technology +  devices + retailing </a:t>
            </a:r>
            <a:r>
              <a:rPr lang="el-GR" sz="1600" dirty="0" smtClean="0">
                <a:solidFill>
                  <a:schemeClr val="bg1">
                    <a:lumMod val="50000"/>
                  </a:schemeClr>
                </a:solidFill>
                <a:ea typeface="ヒラギノ角ゴ ProN W3" pitchFamily="-84" charset="-128"/>
              </a:rPr>
              <a:t/>
            </a:r>
            <a:br>
              <a:rPr lang="el-GR" sz="1600" dirty="0" smtClean="0">
                <a:solidFill>
                  <a:schemeClr val="bg1">
                    <a:lumMod val="50000"/>
                  </a:schemeClr>
                </a:solidFill>
                <a:ea typeface="ヒラギノ角ゴ ProN W3" pitchFamily="-84" charset="-128"/>
              </a:rPr>
            </a:b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684101" y="1566899"/>
            <a:ext cx="9399930" cy="5658664"/>
            <a:chOff x="448743" y="1218478"/>
            <a:chExt cx="9974662" cy="6004647"/>
          </a:xfrm>
        </p:grpSpPr>
        <p:sp>
          <p:nvSpPr>
            <p:cNvPr id="38" name="Chevron 41"/>
            <p:cNvSpPr>
              <a:spLocks noChangeArrowheads="1"/>
            </p:cNvSpPr>
            <p:nvPr/>
          </p:nvSpPr>
          <p:spPr bwMode="auto">
            <a:xfrm rot="5400000">
              <a:off x="836885" y="1726407"/>
              <a:ext cx="914400" cy="1579562"/>
            </a:xfrm>
            <a:prstGeom prst="chevron">
              <a:avLst>
                <a:gd name="adj" fmla="val 11764"/>
              </a:avLst>
            </a:prstGeom>
            <a:solidFill>
              <a:srgbClr val="A6A6A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91394" tIns="45698" rIns="91394" bIns="45698"/>
            <a:lstStyle/>
            <a:p>
              <a:endParaRPr lang="el-GR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9" name="Chevron 42"/>
            <p:cNvSpPr>
              <a:spLocks noChangeArrowheads="1"/>
            </p:cNvSpPr>
            <p:nvPr/>
          </p:nvSpPr>
          <p:spPr bwMode="auto">
            <a:xfrm rot="5400000">
              <a:off x="837678" y="2762251"/>
              <a:ext cx="912813" cy="1579562"/>
            </a:xfrm>
            <a:prstGeom prst="chevron">
              <a:avLst>
                <a:gd name="adj" fmla="val 11764"/>
              </a:avLst>
            </a:prstGeom>
            <a:solidFill>
              <a:srgbClr val="A6A6A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91394" tIns="45698" rIns="91394" bIns="45698"/>
            <a:lstStyle/>
            <a:p>
              <a:endParaRPr lang="el-GR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40" name="Chevron 43"/>
            <p:cNvSpPr>
              <a:spLocks noChangeArrowheads="1"/>
            </p:cNvSpPr>
            <p:nvPr/>
          </p:nvSpPr>
          <p:spPr bwMode="auto">
            <a:xfrm rot="5400000">
              <a:off x="836885" y="3828258"/>
              <a:ext cx="914400" cy="1579562"/>
            </a:xfrm>
            <a:prstGeom prst="chevron">
              <a:avLst>
                <a:gd name="adj" fmla="val 11764"/>
              </a:avLst>
            </a:prstGeom>
            <a:solidFill>
              <a:srgbClr val="A6A6A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91394" tIns="45698" rIns="91394" bIns="45698"/>
            <a:lstStyle/>
            <a:p>
              <a:endParaRPr lang="el-GR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41" name="Chevron 44"/>
            <p:cNvSpPr>
              <a:spLocks noChangeArrowheads="1"/>
            </p:cNvSpPr>
            <p:nvPr/>
          </p:nvSpPr>
          <p:spPr bwMode="auto">
            <a:xfrm rot="5400000">
              <a:off x="837679" y="4910138"/>
              <a:ext cx="912812" cy="1579562"/>
            </a:xfrm>
            <a:prstGeom prst="chevron">
              <a:avLst>
                <a:gd name="adj" fmla="val 11764"/>
              </a:avLst>
            </a:prstGeom>
            <a:solidFill>
              <a:srgbClr val="A6A6A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91394" tIns="45698" rIns="91394" bIns="45698"/>
            <a:lstStyle/>
            <a:p>
              <a:endParaRPr lang="el-GR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42" name="Chevron 45"/>
            <p:cNvSpPr>
              <a:spLocks noChangeArrowheads="1"/>
            </p:cNvSpPr>
            <p:nvPr/>
          </p:nvSpPr>
          <p:spPr bwMode="auto">
            <a:xfrm rot="5400000">
              <a:off x="836885" y="5976144"/>
              <a:ext cx="914400" cy="1579562"/>
            </a:xfrm>
            <a:prstGeom prst="chevron">
              <a:avLst>
                <a:gd name="adj" fmla="val 11764"/>
              </a:avLst>
            </a:prstGeom>
            <a:solidFill>
              <a:srgbClr val="A6A6A6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lIns="91394" tIns="45698" rIns="91394" bIns="45698"/>
            <a:lstStyle/>
            <a:p>
              <a:endParaRPr lang="el-GR"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43" name="TextBox 46"/>
            <p:cNvSpPr txBox="1">
              <a:spLocks noChangeArrowheads="1"/>
            </p:cNvSpPr>
            <p:nvPr/>
          </p:nvSpPr>
          <p:spPr bwMode="auto">
            <a:xfrm>
              <a:off x="515417" y="2292350"/>
              <a:ext cx="15811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4" tIns="45698" rIns="91394" bIns="45698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600" dirty="0">
                  <a:latin typeface="Verdana" charset="0"/>
                </a:rPr>
                <a:t>Content</a:t>
              </a:r>
            </a:p>
          </p:txBody>
        </p:sp>
        <p:sp>
          <p:nvSpPr>
            <p:cNvPr id="44" name="TextBox 47"/>
            <p:cNvSpPr txBox="1">
              <a:spLocks noChangeArrowheads="1"/>
            </p:cNvSpPr>
            <p:nvPr/>
          </p:nvSpPr>
          <p:spPr bwMode="auto">
            <a:xfrm>
              <a:off x="513828" y="3327400"/>
              <a:ext cx="1579562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4" tIns="45698" rIns="91394" bIns="45698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Verdana" charset="0"/>
                </a:rPr>
                <a:t>Distribution</a:t>
              </a:r>
            </a:p>
          </p:txBody>
        </p:sp>
        <p:sp>
          <p:nvSpPr>
            <p:cNvPr id="45" name="TextBox 48"/>
            <p:cNvSpPr txBox="1">
              <a:spLocks noChangeArrowheads="1"/>
            </p:cNvSpPr>
            <p:nvPr/>
          </p:nvSpPr>
          <p:spPr bwMode="auto">
            <a:xfrm>
              <a:off x="496369" y="4440243"/>
              <a:ext cx="157956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4" tIns="45698" rIns="91394" bIns="45698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Verdana" charset="0"/>
                </a:rPr>
                <a:t>Connectivity</a:t>
              </a:r>
            </a:p>
          </p:txBody>
        </p:sp>
        <p:sp>
          <p:nvSpPr>
            <p:cNvPr id="46" name="TextBox 49"/>
            <p:cNvSpPr txBox="1">
              <a:spLocks noChangeArrowheads="1"/>
            </p:cNvSpPr>
            <p:nvPr/>
          </p:nvSpPr>
          <p:spPr bwMode="auto">
            <a:xfrm>
              <a:off x="493194" y="5521325"/>
              <a:ext cx="15795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4" tIns="45698" rIns="91394" bIns="45698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Verdana" charset="0"/>
                </a:rPr>
                <a:t>Screen</a:t>
              </a:r>
            </a:p>
          </p:txBody>
        </p:sp>
        <p:sp>
          <p:nvSpPr>
            <p:cNvPr id="47" name="TextBox 54"/>
            <p:cNvSpPr txBox="1">
              <a:spLocks noChangeArrowheads="1"/>
            </p:cNvSpPr>
            <p:nvPr/>
          </p:nvSpPr>
          <p:spPr bwMode="auto">
            <a:xfrm>
              <a:off x="521770" y="6588125"/>
              <a:ext cx="157956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394" tIns="45698" rIns="91394" bIns="45698"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明朝 ProN W3" charset="0"/>
                  <a:cs typeface="ヒラギノ明朝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600">
                  <a:latin typeface="Verdana" charset="0"/>
                </a:rPr>
                <a:t>User</a:t>
              </a:r>
            </a:p>
          </p:txBody>
        </p:sp>
        <p:sp>
          <p:nvSpPr>
            <p:cNvPr id="61" name="Rectangle 1"/>
            <p:cNvSpPr>
              <a:spLocks/>
            </p:cNvSpPr>
            <p:nvPr/>
          </p:nvSpPr>
          <p:spPr bwMode="auto">
            <a:xfrm>
              <a:off x="7861203" y="1237528"/>
              <a:ext cx="2269416" cy="6223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6E6E6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94871"/>
              <a:endParaRPr lang="el-GR" sz="2200">
                <a:solidFill>
                  <a:schemeClr val="tx1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Rectangle 38"/>
            <p:cNvSpPr>
              <a:spLocks/>
            </p:cNvSpPr>
            <p:nvPr/>
          </p:nvSpPr>
          <p:spPr bwMode="auto">
            <a:xfrm>
              <a:off x="8624772" y="1420090"/>
              <a:ext cx="144488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56695" bIns="0">
              <a:spAutoFit/>
            </a:bodyPr>
            <a:lstStyle/>
            <a:p>
              <a:pPr defTabSz="994871"/>
              <a:r>
                <a:rPr lang="en-US" sz="2200" dirty="0" smtClean="0">
                  <a:solidFill>
                    <a:schemeClr val="tx1"/>
                  </a:solidFill>
                  <a:latin typeface="Cambria" charset="0"/>
                  <a:ea typeface="ＭＳ Ｐゴシック" charset="0"/>
                  <a:cs typeface="ＭＳ Ｐゴシック" charset="0"/>
                  <a:sym typeface="Cambria" charset="0"/>
                </a:rPr>
                <a:t>Amazon</a:t>
              </a:r>
              <a:endParaRPr lang="en-US" sz="2200" dirty="0">
                <a:solidFill>
                  <a:schemeClr val="tx1"/>
                </a:solidFill>
                <a:latin typeface="Cambria" charset="0"/>
                <a:ea typeface="ＭＳ Ｐゴシック" charset="0"/>
                <a:cs typeface="ＭＳ Ｐゴシック" charset="0"/>
                <a:sym typeface="Cambria" charset="0"/>
              </a:endParaRPr>
            </a:p>
          </p:txBody>
        </p:sp>
        <p:sp>
          <p:nvSpPr>
            <p:cNvPr id="63" name="Rectangle 1"/>
            <p:cNvSpPr>
              <a:spLocks/>
            </p:cNvSpPr>
            <p:nvPr/>
          </p:nvSpPr>
          <p:spPr bwMode="auto">
            <a:xfrm>
              <a:off x="448743" y="1218478"/>
              <a:ext cx="3702034" cy="6223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6E6E6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94871"/>
              <a:endParaRPr lang="el-GR" sz="2200">
                <a:solidFill>
                  <a:schemeClr val="tx1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Rectangle 38"/>
            <p:cNvSpPr>
              <a:spLocks/>
            </p:cNvSpPr>
            <p:nvPr/>
          </p:nvSpPr>
          <p:spPr bwMode="auto">
            <a:xfrm>
              <a:off x="668236" y="1426440"/>
              <a:ext cx="363124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56695" bIns="0">
              <a:spAutoFit/>
            </a:bodyPr>
            <a:lstStyle/>
            <a:p>
              <a:pPr defTabSz="994871"/>
              <a:r>
                <a:rPr lang="en-US" dirty="0">
                  <a:solidFill>
                    <a:schemeClr val="tx1"/>
                  </a:solidFill>
                  <a:latin typeface="Cambria" charset="0"/>
                  <a:ea typeface="ＭＳ Ｐゴシック" charset="0"/>
                  <a:cs typeface="ＭＳ Ｐゴシック" charset="0"/>
                  <a:sym typeface="Cambria" charset="0"/>
                </a:rPr>
                <a:t>d</a:t>
              </a:r>
              <a:r>
                <a:rPr lang="en-US" sz="2200" dirty="0" smtClean="0">
                  <a:solidFill>
                    <a:schemeClr val="tx1"/>
                  </a:solidFill>
                  <a:latin typeface="Cambria" charset="0"/>
                  <a:ea typeface="ＭＳ Ｐゴシック" charset="0"/>
                  <a:cs typeface="ＭＳ Ｐゴシック" charset="0"/>
                  <a:sym typeface="Cambria" charset="0"/>
                </a:rPr>
                <a:t>igital content value </a:t>
              </a:r>
              <a:r>
                <a:rPr lang="en-US" sz="2200" dirty="0">
                  <a:solidFill>
                    <a:schemeClr val="tx1"/>
                  </a:solidFill>
                  <a:latin typeface="Cambria" charset="0"/>
                  <a:ea typeface="ＭＳ Ｐゴシック" charset="0"/>
                  <a:cs typeface="ＭＳ Ｐゴシック" charset="0"/>
                  <a:sym typeface="Cambria" charset="0"/>
                </a:rPr>
                <a:t>chain</a:t>
              </a:r>
            </a:p>
          </p:txBody>
        </p:sp>
        <p:sp>
          <p:nvSpPr>
            <p:cNvPr id="69" name="Rectangle 1"/>
            <p:cNvSpPr>
              <a:spLocks/>
            </p:cNvSpPr>
            <p:nvPr/>
          </p:nvSpPr>
          <p:spPr bwMode="auto">
            <a:xfrm>
              <a:off x="5174373" y="1237528"/>
              <a:ext cx="1988341" cy="6223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6E6E6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994871"/>
              <a:endParaRPr lang="el-GR" sz="2200">
                <a:solidFill>
                  <a:schemeClr val="tx1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Rectangle 38"/>
            <p:cNvSpPr>
              <a:spLocks/>
            </p:cNvSpPr>
            <p:nvPr/>
          </p:nvSpPr>
          <p:spPr bwMode="auto">
            <a:xfrm>
              <a:off x="5807758" y="1445490"/>
              <a:ext cx="116496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56695" bIns="0">
              <a:spAutoFit/>
            </a:bodyPr>
            <a:lstStyle/>
            <a:p>
              <a:pPr defTabSz="994871"/>
              <a:r>
                <a:rPr lang="en-US" sz="2200" dirty="0" smtClean="0">
                  <a:solidFill>
                    <a:schemeClr val="tx1"/>
                  </a:solidFill>
                  <a:latin typeface="Cambria" charset="0"/>
                  <a:ea typeface="ＭＳ Ｐゴシック" charset="0"/>
                  <a:cs typeface="ＭＳ Ｐゴシック" charset="0"/>
                  <a:sym typeface="Cambria" charset="0"/>
                </a:rPr>
                <a:t>Apple</a:t>
              </a:r>
              <a:endParaRPr lang="en-US" sz="2200" dirty="0">
                <a:solidFill>
                  <a:schemeClr val="tx1"/>
                </a:solidFill>
                <a:latin typeface="Cambria" charset="0"/>
                <a:ea typeface="ＭＳ Ｐゴシック" charset="0"/>
                <a:cs typeface="ＭＳ Ｐゴシック" charset="0"/>
                <a:sym typeface="Cambria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414" y="1978403"/>
              <a:ext cx="794255" cy="794255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414" y="3137640"/>
              <a:ext cx="794255" cy="794255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414" y="5275222"/>
              <a:ext cx="794255" cy="794255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7414" y="6220089"/>
              <a:ext cx="794255" cy="794255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713" y="1993894"/>
              <a:ext cx="794255" cy="794255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713" y="3153131"/>
              <a:ext cx="794255" cy="794255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713" y="5290713"/>
              <a:ext cx="794255" cy="79425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3556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61713" y="6235580"/>
              <a:ext cx="794255" cy="79425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765645" y="2075618"/>
              <a:ext cx="13634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Music , Movies,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TV series, </a:t>
              </a:r>
              <a:r>
                <a:rPr lang="en-US" sz="1200" dirty="0" err="1" smtClean="0">
                  <a:latin typeface="+mj-lt"/>
                </a:rPr>
                <a:t>ebooks</a:t>
              </a:r>
              <a:r>
                <a:rPr lang="en-US" sz="1200" dirty="0" smtClean="0">
                  <a:latin typeface="+mj-lt"/>
                </a:rPr>
                <a:t/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>
                  <a:latin typeface="+mj-lt"/>
                </a:rPr>
                <a:t>14M media </a:t>
              </a:r>
              <a:r>
                <a:rPr lang="en-US" sz="1200" dirty="0" smtClean="0">
                  <a:latin typeface="+mj-lt"/>
                </a:rPr>
                <a:t>items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 (</a:t>
              </a:r>
              <a:r>
                <a:rPr lang="en-US" sz="1200" dirty="0">
                  <a:latin typeface="+mj-lt"/>
                </a:rPr>
                <a:t>mainly songs</a:t>
              </a:r>
              <a:r>
                <a:rPr lang="en-US" sz="1200" dirty="0" smtClean="0">
                  <a:latin typeface="+mj-lt"/>
                </a:rPr>
                <a:t>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661894" y="5477865"/>
              <a:ext cx="157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iPhone, </a:t>
              </a:r>
              <a:r>
                <a:rPr lang="en-US" sz="1200" dirty="0" err="1" smtClean="0">
                  <a:latin typeface="+mj-lt"/>
                </a:rPr>
                <a:t>iPad</a:t>
              </a:r>
              <a:r>
                <a:rPr lang="en-US" sz="1200" dirty="0" smtClean="0">
                  <a:latin typeface="+mj-lt"/>
                </a:rPr>
                <a:t>,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iPod, Mac, Apple TV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750989" y="3238121"/>
              <a:ext cx="1628477" cy="685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Apple iTunes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 &amp; App Store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>
                  <a:latin typeface="+mj-lt"/>
                </a:rPr>
                <a:t>200M+ credit </a:t>
              </a:r>
              <a:r>
                <a:rPr lang="en-US" sz="1200" dirty="0" smtClean="0">
                  <a:latin typeface="+mj-lt"/>
                </a:rPr>
                <a:t>cards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020389" y="6381756"/>
              <a:ext cx="10798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Apple iTunes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 &amp; App Store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668236" y="2044253"/>
              <a:ext cx="13634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Music , Movies,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TV series, </a:t>
              </a:r>
              <a:r>
                <a:rPr lang="en-US" sz="1200" dirty="0" err="1" smtClean="0">
                  <a:latin typeface="+mj-lt"/>
                </a:rPr>
                <a:t>ebooks</a:t>
              </a:r>
              <a:r>
                <a:rPr lang="en-US" sz="1200" dirty="0" smtClean="0">
                  <a:latin typeface="+mj-lt"/>
                </a:rPr>
                <a:t/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>
                  <a:latin typeface="+mj-lt"/>
                </a:rPr>
                <a:t>18M media items </a:t>
              </a:r>
              <a:r>
                <a:rPr lang="en-US" sz="1200" dirty="0" smtClean="0">
                  <a:latin typeface="+mj-lt"/>
                </a:rPr>
                <a:t/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(</a:t>
              </a:r>
              <a:r>
                <a:rPr lang="en-US" sz="1200" dirty="0">
                  <a:latin typeface="+mj-lt"/>
                </a:rPr>
                <a:t>mainly books</a:t>
              </a:r>
              <a:r>
                <a:rPr lang="en-US" sz="1200" dirty="0" smtClean="0">
                  <a:latin typeface="+mj-lt"/>
                </a:rPr>
                <a:t>)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9029979" y="5494128"/>
              <a:ext cx="946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>
                  <a:latin typeface="+mj-lt"/>
                </a:rPr>
                <a:t>Kindle Fire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8449006" y="3176548"/>
              <a:ext cx="196895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>
                  <a:latin typeface="+mj-lt"/>
                </a:rPr>
                <a:t>Amazon.com</a:t>
              </a:r>
              <a:r>
                <a:rPr lang="en-US" sz="1200" dirty="0" smtClean="0">
                  <a:latin typeface="+mj-lt"/>
                </a:rPr>
                <a:t>,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Amazon </a:t>
              </a:r>
              <a:r>
                <a:rPr lang="en-US" sz="1200" dirty="0" err="1" smtClean="0">
                  <a:latin typeface="+mj-lt"/>
                </a:rPr>
                <a:t>Appstore</a:t>
              </a:r>
              <a:r>
                <a:rPr lang="en-US" sz="1200" dirty="0" smtClean="0">
                  <a:latin typeface="+mj-lt"/>
                </a:rPr>
                <a:t>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 Amazon MP3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>
                  <a:latin typeface="+mj-lt"/>
                </a:rPr>
                <a:t>140M+ </a:t>
              </a:r>
              <a:r>
                <a:rPr lang="en-US" sz="1200" dirty="0" smtClean="0">
                  <a:latin typeface="+mj-lt"/>
                </a:rPr>
                <a:t>credit cards on file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741407" y="6226858"/>
              <a:ext cx="13993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err="1" smtClean="0">
                  <a:latin typeface="+mj-lt"/>
                </a:rPr>
                <a:t>Amazon.com</a:t>
              </a:r>
              <a:r>
                <a:rPr lang="en-US" sz="1200" dirty="0" smtClean="0">
                  <a:latin typeface="+mj-lt"/>
                </a:rPr>
                <a:t>,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Amazon </a:t>
              </a:r>
              <a:r>
                <a:rPr lang="en-US" sz="1200" dirty="0" err="1" smtClean="0">
                  <a:latin typeface="+mj-lt"/>
                </a:rPr>
                <a:t>Appstore</a:t>
              </a:r>
              <a:r>
                <a:rPr lang="en-US" sz="1200" dirty="0" smtClean="0">
                  <a:latin typeface="+mj-lt"/>
                </a:rPr>
                <a:t> </a:t>
              </a:r>
              <a:br>
                <a:rPr lang="en-US" sz="1200" dirty="0" smtClean="0">
                  <a:latin typeface="+mj-lt"/>
                </a:rPr>
              </a:br>
              <a:r>
                <a:rPr lang="en-US" sz="1200" dirty="0" smtClean="0">
                  <a:latin typeface="+mj-lt"/>
                </a:rPr>
                <a:t> Amazon MP3</a:t>
              </a:r>
              <a:endParaRPr lang="en-US" sz="1200" dirty="0">
                <a:latin typeface="+mj-lt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4956151" y="5189053"/>
              <a:ext cx="2462588" cy="106879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159259" y="4982967"/>
              <a:ext cx="14392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core business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92" name="Rounded Rectangle 91"/>
            <p:cNvSpPr/>
            <p:nvPr/>
          </p:nvSpPr>
          <p:spPr bwMode="auto">
            <a:xfrm>
              <a:off x="7960817" y="3066966"/>
              <a:ext cx="2462588" cy="106879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163925" y="2860880"/>
              <a:ext cx="143921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core business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53" name="Rectangle 52"/>
          <p:cNvSpPr/>
          <p:nvPr/>
        </p:nvSpPr>
        <p:spPr>
          <a:xfrm>
            <a:off x="5596874" y="7066938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1763265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 dirty="0" smtClean="0">
                <a:solidFill>
                  <a:srgbClr val="2D2D8A"/>
                </a:solidFill>
                <a:latin typeface="Georgia"/>
                <a:cs typeface="Georgia"/>
                <a:sym typeface="Georgia" charset="0"/>
              </a:rPr>
              <a:t>… based on asymmetric business models</a:t>
            </a:r>
          </a:p>
          <a:p>
            <a:pPr marL="93663" indent="-46038"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eorgia"/>
                <a:ea typeface="ヒラギノ角ゴ ProN W3" pitchFamily="-84" charset="-128"/>
                <a:cs typeface="Georgia"/>
              </a:rPr>
              <a:t>But target different use cases and segments</a:t>
            </a:r>
            <a:endParaRPr lang="en-US" dirty="0">
              <a:solidFill>
                <a:srgbClr val="2D2D8A"/>
              </a:solidFill>
              <a:latin typeface="Georgia"/>
              <a:cs typeface="Georgia"/>
              <a:sym typeface="Georgia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50405"/>
              </p:ext>
            </p:extLst>
          </p:nvPr>
        </p:nvGraphicFramePr>
        <p:xfrm>
          <a:off x="633413" y="2359225"/>
          <a:ext cx="9429750" cy="2317751"/>
        </p:xfrm>
        <a:graphic>
          <a:graphicData uri="http://schemas.openxmlformats.org/drawingml/2006/table">
            <a:tbl>
              <a:tblPr/>
              <a:tblGrid>
                <a:gridCol w="1886589"/>
                <a:gridCol w="2177573"/>
                <a:gridCol w="2174374"/>
                <a:gridCol w="3191214"/>
              </a:tblGrid>
              <a:tr h="5786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l-G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core business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complement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primary use case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955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iPad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retailing 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content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digital lifestyle 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86955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Kindle Fire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retailing 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content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content consumption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20221" y="5047927"/>
            <a:ext cx="4479925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Asymmetric</a:t>
            </a:r>
            <a:br>
              <a:rPr lang="en-US" dirty="0" smtClean="0">
                <a:latin typeface="+mn-lt"/>
                <a:ea typeface="ヒラギノ角ゴ ProN W3" pitchFamily="-84" charset="-128"/>
                <a:cs typeface="+mn-cs"/>
              </a:rPr>
            </a:b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business models</a:t>
            </a:r>
          </a:p>
          <a:p>
            <a:pPr algn="ctr">
              <a:defRPr/>
            </a:pPr>
            <a:endParaRPr lang="en-US" dirty="0" smtClean="0">
              <a:latin typeface="+mn-lt"/>
              <a:ea typeface="ヒラギノ角ゴ ProN W3" pitchFamily="-84" charset="-128"/>
              <a:cs typeface="+mn-cs"/>
            </a:endParaRP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Apple uses content to sell devices</a:t>
            </a:r>
            <a:b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</a:b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Amazon uses devices to sell content</a:t>
            </a:r>
          </a:p>
          <a:p>
            <a:pPr algn="ctr">
              <a:defRPr/>
            </a:pPr>
            <a:endParaRPr lang="en-US" sz="2400" dirty="0">
              <a:latin typeface="+mn-lt"/>
              <a:ea typeface="ヒラギノ角ゴ ProN W3" pitchFamily="-84" charset="-128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2605562" y="2223790"/>
            <a:ext cx="4178170" cy="2624473"/>
          </a:xfrm>
          <a:prstGeom prst="roundRect">
            <a:avLst>
              <a:gd name="adj" fmla="val 10150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7031540" y="2221290"/>
            <a:ext cx="2955728" cy="2624473"/>
          </a:xfrm>
          <a:prstGeom prst="roundRect">
            <a:avLst>
              <a:gd name="adj" fmla="val 10150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93491" y="5047926"/>
            <a:ext cx="3027523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Different target segments</a:t>
            </a:r>
          </a:p>
          <a:p>
            <a:pPr algn="ctr">
              <a:defRPr/>
            </a:pPr>
            <a:endParaRPr lang="en-US" sz="2400" dirty="0" smtClean="0">
              <a:latin typeface="+mn-lt"/>
              <a:ea typeface="ヒラギノ角ゴ ProN W3" pitchFamily="-84" charset="-128"/>
              <a:cs typeface="+mn-cs"/>
            </a:endParaRP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Target different user needs and market segments – no direct competition between the two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128015">
            <a:off x="183327" y="2347361"/>
            <a:ext cx="834174" cy="1064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089836">
            <a:off x="296216" y="4185491"/>
            <a:ext cx="548733" cy="8567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718877" y="713038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337467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 dirty="0" smtClean="0">
                <a:solidFill>
                  <a:srgbClr val="2D2D8A"/>
                </a:solidFill>
                <a:latin typeface="Georgia"/>
                <a:cs typeface="Georgia"/>
                <a:sym typeface="Georgia" charset="0"/>
              </a:rPr>
              <a:t>Other tablets struggle to differentiate</a:t>
            </a:r>
          </a:p>
          <a:p>
            <a:pPr marL="93663" indent="-46038">
              <a:lnSpc>
                <a:spcPct val="120000"/>
              </a:lnSpc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Georgia"/>
                <a:ea typeface="ヒラギノ角ゴ ProN W3" pitchFamily="-84" charset="-128"/>
                <a:cs typeface="Georgia"/>
              </a:rPr>
              <a:t>Without a clear use case and device-only business model</a:t>
            </a:r>
            <a:endParaRPr lang="en-US" dirty="0" smtClean="0">
              <a:solidFill>
                <a:srgbClr val="2D2D8A"/>
              </a:solidFill>
              <a:latin typeface="Georgia"/>
              <a:cs typeface="Georgia"/>
              <a:sym typeface="Georgia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29455"/>
              </p:ext>
            </p:extLst>
          </p:nvPr>
        </p:nvGraphicFramePr>
        <p:xfrm>
          <a:off x="633413" y="1935868"/>
          <a:ext cx="9429750" cy="3187307"/>
        </p:xfrm>
        <a:graphic>
          <a:graphicData uri="http://schemas.openxmlformats.org/drawingml/2006/table">
            <a:tbl>
              <a:tblPr/>
              <a:tblGrid>
                <a:gridCol w="1886589"/>
                <a:gridCol w="2177573"/>
                <a:gridCol w="2174374"/>
                <a:gridCol w="3191214"/>
              </a:tblGrid>
              <a:tr h="578639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l-GR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core business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complement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primary use case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6955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iPad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retailing 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content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ヒラギノ明朝 ProN W3" charset="-128"/>
                          <a:sym typeface="Arial" charset="0"/>
                        </a:rPr>
                        <a:t>digital lifestyle 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ヒラギノ明朝 ProN W3" charset="-128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86955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Kindle Fire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retailing 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content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content consumption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  <a:tr h="869556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Other</a:t>
                      </a:r>
                      <a:endParaRPr kumimoji="0" lang="el-G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device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---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/>
                          <a:ea typeface="ヒラギノ明朝 ProN W3" charset="-128"/>
                          <a:cs typeface="Georgia"/>
                          <a:sym typeface="Arial" charset="0"/>
                        </a:rPr>
                        <a:t>iPad look-alike</a:t>
                      </a:r>
                      <a:endParaRPr kumimoji="0" lang="el-G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eorgia"/>
                        <a:ea typeface="ヒラギノ明朝 ProN W3" charset="-128"/>
                        <a:cs typeface="Georgia"/>
                        <a:sym typeface="Arial" charset="0"/>
                      </a:endParaRPr>
                    </a:p>
                  </a:txBody>
                  <a:tcPr marL="184223" marR="184223" marT="91976" marB="91976"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1F0"/>
                    </a:solidFill>
                  </a:tcPr>
                </a:tc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7081341" y="4183770"/>
            <a:ext cx="2955728" cy="1095751"/>
          </a:xfrm>
          <a:prstGeom prst="roundRect">
            <a:avLst>
              <a:gd name="adj" fmla="val 10150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128015">
            <a:off x="183327" y="1924004"/>
            <a:ext cx="834174" cy="10644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089836">
            <a:off x="258866" y="3438382"/>
            <a:ext cx="548733" cy="8567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4927541">
            <a:off x="-10442" y="4859277"/>
            <a:ext cx="766257" cy="4487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4927541">
            <a:off x="490561" y="4775095"/>
            <a:ext cx="766257" cy="44875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2667098" y="4182219"/>
            <a:ext cx="4247003" cy="1095751"/>
          </a:xfrm>
          <a:prstGeom prst="roundRect">
            <a:avLst>
              <a:gd name="adj" fmla="val 10150"/>
            </a:avLst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71532" y="5390347"/>
            <a:ext cx="4479925" cy="196977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Device-only</a:t>
            </a:r>
            <a:br>
              <a:rPr lang="en-US" dirty="0" smtClean="0">
                <a:latin typeface="+mn-lt"/>
                <a:ea typeface="ヒラギノ角ゴ ProN W3" pitchFamily="-84" charset="-128"/>
                <a:cs typeface="+mn-cs"/>
              </a:rPr>
            </a:b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business model</a:t>
            </a:r>
          </a:p>
          <a:p>
            <a:pPr algn="ctr">
              <a:defRPr/>
            </a:pPr>
            <a:endParaRPr lang="en-US" dirty="0" smtClean="0">
              <a:latin typeface="+mn-lt"/>
              <a:ea typeface="ヒラギノ角ゴ ProN W3" pitchFamily="-84" charset="-128"/>
              <a:cs typeface="+mn-cs"/>
            </a:endParaRP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Profits from device sales only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No complement to drive device sales</a:t>
            </a:r>
          </a:p>
          <a:p>
            <a:pPr algn="ctr">
              <a:defRPr/>
            </a:pPr>
            <a:endParaRPr lang="en-US" sz="2400" dirty="0">
              <a:latin typeface="+mn-lt"/>
              <a:ea typeface="ヒラギノ角ゴ ProN W3" pitchFamily="-84" charset="-128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4802" y="5390346"/>
            <a:ext cx="302752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Lack of </a:t>
            </a:r>
          </a:p>
          <a:p>
            <a:pPr algn="ctr">
              <a:defRPr/>
            </a:pPr>
            <a:r>
              <a:rPr lang="en-US" dirty="0" smtClean="0">
                <a:latin typeface="+mn-lt"/>
                <a:ea typeface="ヒラギノ角ゴ ProN W3" pitchFamily="-84" charset="-128"/>
                <a:cs typeface="+mn-cs"/>
              </a:rPr>
              <a:t>differentiation</a:t>
            </a:r>
          </a:p>
          <a:p>
            <a:pPr algn="ctr">
              <a:defRPr/>
            </a:pPr>
            <a:endParaRPr lang="en-US" sz="2400" dirty="0" smtClean="0">
              <a:latin typeface="+mn-lt"/>
              <a:ea typeface="ヒラギノ角ゴ ProN W3" pitchFamily="-84" charset="-128"/>
              <a:cs typeface="+mn-cs"/>
            </a:endParaRP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Technology-led marketing</a:t>
            </a:r>
          </a:p>
          <a:p>
            <a:pPr algn="ctr">
              <a:defRPr/>
            </a:pPr>
            <a:r>
              <a:rPr lang="en-US" sz="1600" dirty="0" smtClean="0">
                <a:latin typeface="+mn-lt"/>
                <a:ea typeface="ヒラギノ角ゴ ProN W3" pitchFamily="-84" charset="-128"/>
                <a:cs typeface="+mn-cs"/>
              </a:rPr>
              <a:t>Forced to compete on price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760772" y="719084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336898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3296" y="0"/>
            <a:ext cx="10425342" cy="1492250"/>
          </a:xfrm>
        </p:spPr>
        <p:txBody>
          <a:bodyPr/>
          <a:lstStyle/>
          <a:p>
            <a:r>
              <a:rPr lang="en-US" dirty="0" smtClean="0"/>
              <a:t>What does </a:t>
            </a:r>
            <a:r>
              <a:rPr lang="en-US" dirty="0" err="1" smtClean="0"/>
              <a:t>Kindelization</a:t>
            </a:r>
            <a:r>
              <a:rPr lang="en-US" dirty="0" smtClean="0"/>
              <a:t> means to other tablets?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4988" y="1675497"/>
            <a:ext cx="9618662" cy="5408015"/>
          </a:xfrm>
        </p:spPr>
        <p:txBody>
          <a:bodyPr/>
          <a:lstStyle/>
          <a:p>
            <a:r>
              <a:rPr lang="en-US" dirty="0" smtClean="0"/>
              <a:t>Generic </a:t>
            </a:r>
            <a:r>
              <a:rPr lang="en-US" dirty="0"/>
              <a:t>Android </a:t>
            </a:r>
            <a:r>
              <a:rPr lang="en-US" dirty="0" smtClean="0"/>
              <a:t>tablets cannot compete with Kindle Fire</a:t>
            </a:r>
          </a:p>
          <a:p>
            <a:pPr lvl="1"/>
            <a:r>
              <a:rPr lang="en-US" dirty="0" smtClean="0"/>
              <a:t>Kindle Fire competes with other Android tablets on market share, but not business model</a:t>
            </a:r>
          </a:p>
          <a:p>
            <a:pPr lvl="1"/>
            <a:r>
              <a:rPr lang="en-US" dirty="0" smtClean="0"/>
              <a:t>It uses an asymmetric business model (devices drive content sales)</a:t>
            </a:r>
          </a:p>
          <a:p>
            <a:pPr lvl="1"/>
            <a:r>
              <a:rPr lang="en-US" dirty="0" smtClean="0"/>
              <a:t>Kindle Fire differentiates by use case (content consumption), not technology (Android)</a:t>
            </a:r>
          </a:p>
          <a:p>
            <a:endParaRPr lang="en-US" dirty="0" smtClean="0"/>
          </a:p>
          <a:p>
            <a:r>
              <a:rPr lang="en-US" dirty="0" smtClean="0"/>
              <a:t>“Augmented tablets” are only way to differentiate in tablet market</a:t>
            </a:r>
          </a:p>
          <a:p>
            <a:pPr lvl="1"/>
            <a:r>
              <a:rPr lang="en-US" dirty="0" smtClean="0"/>
              <a:t>E.g. Content led tablets (books</a:t>
            </a:r>
            <a:r>
              <a:rPr lang="en-US" dirty="0"/>
              <a:t>, music, </a:t>
            </a:r>
            <a:r>
              <a:rPr lang="en-US" dirty="0" smtClean="0"/>
              <a:t>movies)</a:t>
            </a:r>
            <a:r>
              <a:rPr lang="en-US" dirty="0"/>
              <a:t>,</a:t>
            </a:r>
            <a:r>
              <a:rPr lang="en-US" dirty="0" smtClean="0"/>
              <a:t> note-taking tablets, presentation tablets</a:t>
            </a:r>
          </a:p>
          <a:p>
            <a:pPr lvl="1"/>
            <a:endParaRPr lang="en-US" dirty="0" smtClean="0"/>
          </a:p>
          <a:p>
            <a:pPr lvl="1"/>
            <a:r>
              <a:rPr lang="en-US" sz="2200" dirty="0" smtClean="0">
                <a:solidFill>
                  <a:schemeClr val="accent6"/>
                </a:solidFill>
              </a:rPr>
              <a:t>Generic Android tablets are forced </a:t>
            </a:r>
            <a:r>
              <a:rPr lang="en-US" sz="2200" dirty="0">
                <a:solidFill>
                  <a:schemeClr val="accent6"/>
                </a:solidFill>
              </a:rPr>
              <a:t>to compete on </a:t>
            </a:r>
            <a:r>
              <a:rPr lang="en-US" sz="2200" dirty="0" smtClean="0">
                <a:solidFill>
                  <a:schemeClr val="accent6"/>
                </a:solidFill>
              </a:rPr>
              <a:t>price</a:t>
            </a:r>
          </a:p>
          <a:p>
            <a:pPr lvl="1"/>
            <a:r>
              <a:rPr lang="en-US" dirty="0" smtClean="0"/>
              <a:t>Technology specs, device features or Android ecosystem alone don’t </a:t>
            </a:r>
            <a:r>
              <a:rPr lang="en-US" dirty="0"/>
              <a:t>provide substantial competitive </a:t>
            </a:r>
            <a:r>
              <a:rPr lang="en-US" dirty="0" smtClean="0"/>
              <a:t>advantages </a:t>
            </a:r>
          </a:p>
          <a:p>
            <a:pPr lvl="1"/>
            <a:endParaRPr lang="en-US" dirty="0" smtClean="0"/>
          </a:p>
          <a:p>
            <a:pPr lvl="1"/>
            <a:r>
              <a:rPr lang="en-US" sz="2200" dirty="0" smtClean="0">
                <a:solidFill>
                  <a:schemeClr val="accent6"/>
                </a:solidFill>
              </a:rPr>
              <a:t>There is space in the market for a cost leader</a:t>
            </a:r>
            <a:endParaRPr lang="en-US" sz="2200" dirty="0" smtClean="0"/>
          </a:p>
          <a:p>
            <a:pPr marL="47625" lvl="1" indent="-47625">
              <a:spcBef>
                <a:spcPts val="500"/>
              </a:spcBef>
              <a:buSzTx/>
            </a:pPr>
            <a:r>
              <a:rPr lang="en-US" dirty="0" smtClean="0"/>
              <a:t>A dominant </a:t>
            </a:r>
            <a:r>
              <a:rPr lang="en-US" dirty="0"/>
              <a:t>maker of low-cost tablets may emerge in the longer term due to the economies of scale and low profit </a:t>
            </a:r>
            <a:r>
              <a:rPr lang="en-US" dirty="0" smtClean="0"/>
              <a:t>margins</a:t>
            </a:r>
          </a:p>
          <a:p>
            <a:pPr marL="47625" lvl="1" indent="-47625">
              <a:spcBef>
                <a:spcPts val="500"/>
              </a:spcBef>
              <a:buSzTx/>
            </a:pPr>
            <a:r>
              <a:rPr lang="en-US" dirty="0" smtClean="0"/>
              <a:t>but </a:t>
            </a:r>
            <a:r>
              <a:rPr lang="en-US" dirty="0"/>
              <a:t>the economies of scale are dominated by the </a:t>
            </a:r>
            <a:r>
              <a:rPr lang="en-US" dirty="0" err="1"/>
              <a:t>iPad</a:t>
            </a:r>
            <a:r>
              <a:rPr lang="en-US" dirty="0"/>
              <a:t> preventing a cost leader from emerging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77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18662" cy="903287"/>
          </a:xfrm>
        </p:spPr>
        <p:txBody>
          <a:bodyPr anchor="t"/>
          <a:lstStyle/>
          <a:p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Amazon: </a:t>
            </a:r>
            <a:r>
              <a:rPr lang="en-US" dirty="0">
                <a:latin typeface="Georgia" charset="0"/>
                <a:ea typeface="ヒラギノ角ゴ ProN W3" charset="0"/>
                <a:cs typeface="ヒラギノ角ゴ ProN W3" charset="0"/>
              </a:rPr>
              <a:t>The</a:t>
            </a:r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strike="sngStrike" dirty="0" smtClean="0">
                <a:solidFill>
                  <a:schemeClr val="bg1">
                    <a:lumMod val="50000"/>
                  </a:schemeClr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book </a:t>
            </a:r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retail empire</a:t>
            </a:r>
            <a:b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endParaRPr lang="en-US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484" name="Content Placeholder 10"/>
          <p:cNvSpPr>
            <a:spLocks noGrp="1"/>
          </p:cNvSpPr>
          <p:nvPr>
            <p:ph idx="1"/>
          </p:nvPr>
        </p:nvSpPr>
        <p:spPr>
          <a:xfrm>
            <a:off x="534988" y="1765300"/>
            <a:ext cx="9901237" cy="4991100"/>
          </a:xfrm>
        </p:spPr>
        <p:txBody>
          <a:bodyPr/>
          <a:lstStyle/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Amazon is an online retailer, not a bookstore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Georgia" charset="0"/>
                <a:ea typeface="ヒラギノ明朝 ProN W3" charset="0"/>
                <a:cs typeface="ヒラギノ明朝 ProN W3" charset="0"/>
              </a:rPr>
              <a:t>Makes 60% of revenues from sale of non-digital goods</a:t>
            </a:r>
          </a:p>
          <a:p>
            <a:endParaRPr lang="en-US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Leader in targeted online marketing</a:t>
            </a:r>
          </a:p>
          <a:p>
            <a:pPr lvl="1"/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20</a:t>
            </a:r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%-30% of sales comes from recommendations **</a:t>
            </a:r>
          </a:p>
          <a:p>
            <a:pPr lvl="1"/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Only 16% of people go to Amazon with explicit intent</a:t>
            </a:r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 </a:t>
            </a:r>
          </a:p>
          <a:p>
            <a:pPr lvl="1"/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to </a:t>
            </a:r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buy something *</a:t>
            </a:r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*</a:t>
            </a:r>
          </a:p>
          <a:p>
            <a:pPr lvl="1"/>
            <a:r>
              <a:rPr lang="en-US" sz="1600" dirty="0" smtClean="0">
                <a:latin typeface="Georgia" charset="0"/>
              </a:rPr>
              <a:t>(** Andreas </a:t>
            </a:r>
            <a:r>
              <a:rPr lang="en-US" sz="1600" dirty="0" err="1" smtClean="0">
                <a:latin typeface="Georgia" charset="0"/>
              </a:rPr>
              <a:t>Weingend</a:t>
            </a:r>
            <a:r>
              <a:rPr lang="en-US" sz="1600" dirty="0" smtClean="0">
                <a:latin typeface="Georgia" charset="0"/>
              </a:rPr>
              <a:t>, ex Chief Scientist at Amazon)</a:t>
            </a:r>
          </a:p>
          <a:p>
            <a:pPr lvl="1"/>
            <a:endParaRPr lang="en-US" sz="2200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r>
              <a:rPr lang="en-US" dirty="0" smtClean="0">
                <a:latin typeface="Georgia" charset="0"/>
                <a:ea typeface="ヒラギノ明朝 ProN W3" charset="0"/>
                <a:cs typeface="ヒラギノ明朝 ProN W3" charset="0"/>
              </a:rPr>
              <a:t>Digital </a:t>
            </a:r>
            <a:r>
              <a:rPr lang="en-US" dirty="0">
                <a:latin typeface="Georgia" charset="0"/>
                <a:ea typeface="ヒラギノ明朝 ProN W3" charset="0"/>
                <a:cs typeface="ヒラギノ明朝 ProN W3" charset="0"/>
              </a:rPr>
              <a:t>content powerhouse</a:t>
            </a:r>
            <a:endParaRPr lang="en-US" dirty="0" smtClean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pPr lvl="1"/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670,000 </a:t>
            </a:r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Kindle </a:t>
            </a:r>
            <a:r>
              <a:rPr lang="en-US" sz="1600" dirty="0" err="1">
                <a:latin typeface="Georgia" charset="0"/>
                <a:ea typeface="ヒラギノ明朝 ProN W3" charset="0"/>
                <a:cs typeface="ヒラギノ明朝 ProN W3" charset="0"/>
              </a:rPr>
              <a:t>ebooks</a:t>
            </a:r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 with price of $9.99 or less</a:t>
            </a:r>
          </a:p>
          <a:p>
            <a:pPr lvl="1"/>
            <a:r>
              <a:rPr lang="en-US" sz="1600" dirty="0">
                <a:latin typeface="Georgia" charset="0"/>
                <a:ea typeface="ヒラギノ明朝 ProN W3" charset="0"/>
                <a:cs typeface="ヒラギノ明朝 ProN W3" charset="0"/>
              </a:rPr>
              <a:t>Music, movies and </a:t>
            </a:r>
            <a:r>
              <a:rPr lang="en-US" sz="1600" dirty="0" smtClean="0">
                <a:latin typeface="Georgia" charset="0"/>
                <a:ea typeface="ヒラギノ明朝 ProN W3" charset="0"/>
                <a:cs typeface="ヒラギノ明朝 ProN W3" charset="0"/>
              </a:rPr>
              <a:t>apps (2011)</a:t>
            </a:r>
            <a:endParaRPr lang="en-US" sz="16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  <a:p>
            <a:endParaRPr lang="en-US" sz="2400" dirty="0">
              <a:latin typeface="Georgia" charset="0"/>
              <a:ea typeface="ヒラギノ明朝 ProN W3" charset="0"/>
              <a:cs typeface="ヒラギノ明朝 ProN W3" charset="0"/>
            </a:endParaRPr>
          </a:p>
        </p:txBody>
      </p:sp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393930" y="5362819"/>
            <a:ext cx="4916488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1" tIns="45686" rIns="91371" bIns="45686" anchor="ctr"/>
          <a:lstStyle/>
          <a:p>
            <a:endParaRPr lang="en-US" sz="1300" dirty="0">
              <a:solidFill>
                <a:srgbClr val="7F7F7F"/>
              </a:solidFill>
              <a:latin typeface="Georgia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5980539" y="2856136"/>
            <a:ext cx="404971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600" dirty="0">
                <a:latin typeface="Georgia"/>
                <a:cs typeface="Georgia"/>
              </a:rPr>
              <a:t>Amazon</a:t>
            </a:r>
            <a:r>
              <a:rPr lang="ja-JP" altLang="en-US" sz="1600" dirty="0">
                <a:latin typeface="Georgia"/>
                <a:cs typeface="Georgia"/>
              </a:rPr>
              <a:t>’</a:t>
            </a:r>
            <a:r>
              <a:rPr lang="en-US" sz="1600" dirty="0">
                <a:latin typeface="Georgia"/>
                <a:cs typeface="Georgia"/>
              </a:rPr>
              <a:t>s core business is </a:t>
            </a:r>
            <a:r>
              <a:rPr lang="en-US" sz="1600" dirty="0" smtClean="0">
                <a:latin typeface="Georgia"/>
                <a:cs typeface="Georgia"/>
              </a:rPr>
              <a:t>retail</a:t>
            </a:r>
            <a:br>
              <a:rPr lang="en-US" sz="1600" dirty="0" smtClean="0">
                <a:latin typeface="Georgia"/>
                <a:cs typeface="Georgia"/>
              </a:rPr>
            </a:br>
            <a:r>
              <a:rPr lang="en-US" sz="1600" dirty="0" smtClean="0">
                <a:solidFill>
                  <a:srgbClr val="BFBFBF"/>
                </a:solidFill>
                <a:latin typeface="Georgia"/>
                <a:cs typeface="Georgia"/>
              </a:rPr>
              <a:t>Amazon revenues, Q1 2012</a:t>
            </a:r>
            <a:endParaRPr lang="el-GR" sz="1600" dirty="0" smtClean="0">
              <a:solidFill>
                <a:srgbClr val="BFBFBF"/>
              </a:solidFill>
              <a:latin typeface="Georgia"/>
              <a:cs typeface="Georgia"/>
            </a:endParaRPr>
          </a:p>
        </p:txBody>
      </p:sp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109" flipV="1">
            <a:off x="6790164" y="3551461"/>
            <a:ext cx="2530475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903008" y="3523608"/>
            <a:ext cx="1657350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Georgia"/>
                <a:ea typeface="ヒラギノ角ゴ ProN W3" pitchFamily="-65" charset="-128"/>
                <a:cs typeface="Georgia"/>
              </a:rPr>
              <a:t>General Merchandise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Electronics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Computers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Home, Garden &amp; Tools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Grocery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Health &amp; Beauty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Toys, Kids &amp; Baby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Clothing, Shoes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Jewelry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Sports &amp; Outdoors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Automotive &amp; Industrial</a:t>
            </a:r>
            <a:endParaRPr lang="el-GR" sz="1200" dirty="0">
              <a:solidFill>
                <a:schemeClr val="bg1">
                  <a:lumMod val="65000"/>
                </a:schemeClr>
              </a:solidFill>
              <a:latin typeface="Georgia"/>
              <a:ea typeface="ヒラギノ角ゴ ProN W3" pitchFamily="-65" charset="-128"/>
              <a:cs typeface="Georgi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80126" y="4295170"/>
            <a:ext cx="14827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200" b="1" dirty="0">
                <a:latin typeface="Georgia"/>
                <a:ea typeface="ヒラギノ角ゴ ProN W3" pitchFamily="-65" charset="-128"/>
                <a:cs typeface="Georgia"/>
              </a:rPr>
              <a:t>Media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Books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Music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Movies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Games</a:t>
            </a:r>
          </a:p>
          <a:p>
            <a:pPr algn="ctr">
              <a:defRPr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Georgia"/>
                <a:ea typeface="ヒラギノ角ゴ ProN W3" pitchFamily="-65" charset="-128"/>
                <a:cs typeface="Georgia"/>
              </a:rPr>
              <a:t>Software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6025" y="5629498"/>
            <a:ext cx="17584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b="1" dirty="0">
                <a:latin typeface="Georgia"/>
                <a:cs typeface="Georgia"/>
              </a:rPr>
              <a:t>Other services</a:t>
            </a:r>
          </a:p>
          <a:p>
            <a:pPr algn="ctr" eaLnBrk="1" hangingPunct="1"/>
            <a:r>
              <a:rPr lang="en-US" sz="1200" dirty="0">
                <a:solidFill>
                  <a:srgbClr val="A6A6A6"/>
                </a:solidFill>
                <a:latin typeface="Georgia"/>
                <a:cs typeface="Georgia"/>
              </a:rPr>
              <a:t>AWS, credit cards,</a:t>
            </a:r>
            <a:r>
              <a:rPr lang="en-US" sz="1200" dirty="0" smtClean="0">
                <a:solidFill>
                  <a:srgbClr val="A6A6A6"/>
                </a:solidFill>
                <a:latin typeface="Georgia"/>
                <a:cs typeface="Georgia"/>
              </a:rPr>
              <a:t> </a:t>
            </a:r>
          </a:p>
          <a:p>
            <a:pPr algn="ctr" eaLnBrk="1" hangingPunct="1"/>
            <a:r>
              <a:rPr lang="en-US" sz="1200" dirty="0" smtClean="0">
                <a:solidFill>
                  <a:srgbClr val="A6A6A6"/>
                </a:solidFill>
                <a:latin typeface="Georgia"/>
                <a:cs typeface="Georgia"/>
              </a:rPr>
              <a:t>other </a:t>
            </a:r>
            <a:r>
              <a:rPr lang="en-US" sz="1200" dirty="0">
                <a:solidFill>
                  <a:srgbClr val="A6A6A6"/>
                </a:solidFill>
                <a:latin typeface="Georgia"/>
                <a:cs typeface="Georgia"/>
              </a:rPr>
              <a:t>seller sites, …</a:t>
            </a:r>
          </a:p>
        </p:txBody>
      </p:sp>
      <p:sp>
        <p:nvSpPr>
          <p:cNvPr id="17" name="TextBox 25"/>
          <p:cNvSpPr txBox="1">
            <a:spLocks noChangeArrowheads="1"/>
          </p:cNvSpPr>
          <p:nvPr/>
        </p:nvSpPr>
        <p:spPr bwMode="auto">
          <a:xfrm>
            <a:off x="7169576" y="4249961"/>
            <a:ext cx="6365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b="1" dirty="0" smtClean="0"/>
              <a:t>36%</a:t>
            </a:r>
            <a:endParaRPr lang="el-GR" sz="1200" b="1" dirty="0"/>
          </a:p>
        </p:txBody>
      </p:sp>
      <p:sp>
        <p:nvSpPr>
          <p:cNvPr id="18" name="TextBox 26"/>
          <p:cNvSpPr txBox="1">
            <a:spLocks noChangeArrowheads="1"/>
          </p:cNvSpPr>
          <p:nvPr/>
        </p:nvSpPr>
        <p:spPr bwMode="auto">
          <a:xfrm>
            <a:off x="7355314" y="5048473"/>
            <a:ext cx="6365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b="1" dirty="0" smtClean="0"/>
              <a:t>4%</a:t>
            </a:r>
            <a:endParaRPr lang="el-GR" sz="1200" b="1" dirty="0"/>
          </a:p>
        </p:txBody>
      </p:sp>
      <p:sp>
        <p:nvSpPr>
          <p:cNvPr id="19" name="TextBox 27"/>
          <p:cNvSpPr txBox="1">
            <a:spLocks noChangeArrowheads="1"/>
          </p:cNvSpPr>
          <p:nvPr/>
        </p:nvSpPr>
        <p:spPr bwMode="auto">
          <a:xfrm>
            <a:off x="8285589" y="4616673"/>
            <a:ext cx="6365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b="1" dirty="0" smtClean="0"/>
              <a:t>60%</a:t>
            </a:r>
            <a:endParaRPr lang="el-GR" sz="1200" b="1" dirty="0"/>
          </a:p>
        </p:txBody>
      </p:sp>
      <p:sp>
        <p:nvSpPr>
          <p:cNvPr id="20" name="Rectangle 19"/>
          <p:cNvSpPr/>
          <p:nvPr/>
        </p:nvSpPr>
        <p:spPr>
          <a:xfrm>
            <a:off x="8702278" y="6586751"/>
            <a:ext cx="16658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Amazon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605093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Stock_000010866926Mediu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-22480"/>
            <a:ext cx="10717213" cy="8066092"/>
          </a:xfrm>
          <a:prstGeom prst="rect">
            <a:avLst/>
          </a:prstGeom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36895"/>
            <a:ext cx="10744201" cy="19304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642695" y="482600"/>
            <a:ext cx="9732246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Handset DELL-</a:t>
            </a:r>
            <a:r>
              <a:rPr lang="en-US" sz="3800" dirty="0" err="1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ification</a:t>
            </a:r>
            <a:endParaRPr lang="en-US" sz="38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962025" indent="-914400">
              <a:lnSpc>
                <a:spcPct val="120000"/>
              </a:lnSpc>
            </a:pPr>
            <a:r>
              <a:rPr lang="en-US" dirty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and the emerging</a:t>
            </a: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 pyramid of </a:t>
            </a:r>
            <a:r>
              <a:rPr lang="en-US" dirty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handset OEMs </a:t>
            </a:r>
          </a:p>
        </p:txBody>
      </p:sp>
    </p:spTree>
    <p:extLst>
      <p:ext uri="{BB962C8B-B14F-4D97-AF65-F5344CB8AC3E}">
        <p14:creationId xmlns:p14="http://schemas.microsoft.com/office/powerpoint/2010/main" val="81869895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4"/>
          <p:cNvSpPr>
            <a:spLocks noGrp="1"/>
          </p:cNvSpPr>
          <p:nvPr>
            <p:ph type="title"/>
          </p:nvPr>
        </p:nvSpPr>
        <p:spPr>
          <a:xfrm>
            <a:off x="185857" y="303213"/>
            <a:ext cx="10502782" cy="1068387"/>
          </a:xfrm>
        </p:spPr>
        <p:txBody>
          <a:bodyPr/>
          <a:lstStyle/>
          <a:p>
            <a: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  <a:t>Amazon expertise: Convert </a:t>
            </a:r>
            <a:r>
              <a:rPr lang="en-US" sz="3600" dirty="0">
                <a:latin typeface="Georgia" charset="0"/>
                <a:ea typeface="ヒラギノ角ゴ ProN W3" charset="0"/>
                <a:cs typeface="ヒラギノ角ゴ ProN W3" charset="0"/>
              </a:rPr>
              <a:t>engagement into sales</a:t>
            </a:r>
            <a: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The retailing business depends on ‘foot traffic’ to Amazon properties</a:t>
            </a:r>
            <a:endParaRPr lang="en-US" sz="20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51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7197725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fld id="{6630C8EA-FA7E-1C49-B79D-529B786FFE17}" type="slidenum">
              <a:rPr lang="he-IL" sz="1400">
                <a:cs typeface="Arial" charset="0"/>
              </a:rPr>
              <a:pPr/>
              <a:t>60</a:t>
            </a:fld>
            <a:endParaRPr lang="en-US" sz="1400">
              <a:cs typeface="Arial" charset="0"/>
            </a:endParaRPr>
          </a:p>
        </p:txBody>
      </p:sp>
      <p:pic>
        <p:nvPicPr>
          <p:cNvPr id="21526" name="Picture 3" descr="ist2_3612677-people-silhouette-collection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6894" y="3555106"/>
            <a:ext cx="1846695" cy="57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8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506" y="3096286"/>
            <a:ext cx="1339939" cy="1513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Arrow Connector 17"/>
          <p:cNvCxnSpPr>
            <a:stCxn id="21528" idx="0"/>
            <a:endCxn id="21528" idx="3"/>
          </p:cNvCxnSpPr>
          <p:nvPr/>
        </p:nvCxnSpPr>
        <p:spPr bwMode="auto">
          <a:xfrm rot="16200000" flipH="1">
            <a:off x="6929104" y="3139657"/>
            <a:ext cx="756711" cy="669969"/>
          </a:xfrm>
          <a:prstGeom prst="curvedConnector4">
            <a:avLst>
              <a:gd name="adj1" fmla="val -101066"/>
              <a:gd name="adj2" fmla="val 256276"/>
            </a:avLst>
          </a:prstGeom>
          <a:solidFill>
            <a:srgbClr val="BBE0E3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cxnSp>
        <p:nvCxnSpPr>
          <p:cNvPr id="25" name="Straight Arrow Connector 24"/>
          <p:cNvCxnSpPr>
            <a:stCxn id="21526" idx="3"/>
            <a:endCxn id="21528" idx="1"/>
          </p:cNvCxnSpPr>
          <p:nvPr/>
        </p:nvCxnSpPr>
        <p:spPr bwMode="auto">
          <a:xfrm>
            <a:off x="3223589" y="3843867"/>
            <a:ext cx="3078917" cy="913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sp>
        <p:nvSpPr>
          <p:cNvPr id="21539" name="TextBox 34"/>
          <p:cNvSpPr txBox="1">
            <a:spLocks noChangeArrowheads="1"/>
          </p:cNvSpPr>
          <p:nvPr/>
        </p:nvSpPr>
        <p:spPr bwMode="auto">
          <a:xfrm>
            <a:off x="3279358" y="3334654"/>
            <a:ext cx="2940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Georgia" charset="0"/>
              </a:rPr>
              <a:t>Traffic to </a:t>
            </a:r>
            <a:r>
              <a:rPr lang="en-US" sz="2400" dirty="0" smtClean="0">
                <a:latin typeface="Georgia" charset="0"/>
              </a:rPr>
              <a:t>Amazon</a:t>
            </a:r>
            <a:endParaRPr lang="en-US" sz="2400" dirty="0">
              <a:latin typeface="Georgia" charset="0"/>
            </a:endParaRPr>
          </a:p>
        </p:txBody>
      </p:sp>
      <p:sp>
        <p:nvSpPr>
          <p:cNvPr id="51" name="TextBox 34"/>
          <p:cNvSpPr txBox="1">
            <a:spLocks noChangeArrowheads="1"/>
          </p:cNvSpPr>
          <p:nvPr/>
        </p:nvSpPr>
        <p:spPr bwMode="auto">
          <a:xfrm>
            <a:off x="6063715" y="1718949"/>
            <a:ext cx="29401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Georgia" charset="0"/>
              </a:rPr>
              <a:t>Recommendations</a:t>
            </a:r>
            <a:endParaRPr lang="en-US" sz="2400" dirty="0">
              <a:latin typeface="Georgia" charset="0"/>
            </a:endParaRPr>
          </a:p>
        </p:txBody>
      </p:sp>
      <p:cxnSp>
        <p:nvCxnSpPr>
          <p:cNvPr id="57" name="Straight Arrow Connector 56"/>
          <p:cNvCxnSpPr>
            <a:stCxn id="21528" idx="2"/>
            <a:endCxn id="16" idx="0"/>
          </p:cNvCxnSpPr>
          <p:nvPr/>
        </p:nvCxnSpPr>
        <p:spPr bwMode="auto">
          <a:xfrm>
            <a:off x="6972476" y="4609708"/>
            <a:ext cx="956" cy="718210"/>
          </a:xfrm>
          <a:prstGeom prst="straightConnector1">
            <a:avLst/>
          </a:prstGeom>
          <a:solidFill>
            <a:srgbClr val="BBE0E3"/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lg" len="med"/>
          </a:ln>
          <a:effectLst/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3145" y="5327918"/>
            <a:ext cx="1320574" cy="14735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89663" y="710906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035879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Title 4"/>
          <p:cNvSpPr>
            <a:spLocks noGrp="1"/>
          </p:cNvSpPr>
          <p:nvPr>
            <p:ph type="title"/>
          </p:nvPr>
        </p:nvSpPr>
        <p:spPr>
          <a:xfrm>
            <a:off x="185857" y="303213"/>
            <a:ext cx="10502782" cy="1068387"/>
          </a:xfrm>
        </p:spPr>
        <p:txBody>
          <a:bodyPr/>
          <a:lstStyle/>
          <a:p>
            <a: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  <a:t>‘Foot traffic’ acquisition strategies</a:t>
            </a:r>
            <a:b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’foot traffic’ </a:t>
            </a:r>
            <a:r>
              <a:rPr lang="en-US" sz="20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can be acquired by </a:t>
            </a:r>
            <a:r>
              <a:rPr lang="en-US" sz="20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ads, affiliates, developing apps or subsidizing devices</a:t>
            </a:r>
            <a:endParaRPr lang="en-US" sz="20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51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7197725"/>
            <a:ext cx="2493963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fld id="{6630C8EA-FA7E-1C49-B79D-529B786FFE17}" type="slidenum">
              <a:rPr lang="he-IL" sz="1400">
                <a:cs typeface="Arial" charset="0"/>
              </a:rPr>
              <a:pPr/>
              <a:t>61</a:t>
            </a:fld>
            <a:endParaRPr lang="en-US" sz="1400">
              <a:cs typeface="Arial" charset="0"/>
            </a:endParaRPr>
          </a:p>
        </p:txBody>
      </p:sp>
      <p:sp>
        <p:nvSpPr>
          <p:cNvPr id="21541" name="TextBox 2"/>
          <p:cNvSpPr txBox="1">
            <a:spLocks noChangeArrowheads="1"/>
          </p:cNvSpPr>
          <p:nvPr/>
        </p:nvSpPr>
        <p:spPr bwMode="auto">
          <a:xfrm>
            <a:off x="2413792" y="1866400"/>
            <a:ext cx="14003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 dirty="0">
                <a:latin typeface="Georgia" charset="0"/>
              </a:rPr>
              <a:t>O</a:t>
            </a:r>
            <a:r>
              <a:rPr lang="en-US" sz="2000" dirty="0" smtClean="0">
                <a:latin typeface="Georgia" charset="0"/>
              </a:rPr>
              <a:t>nline ads</a:t>
            </a:r>
            <a:endParaRPr lang="en-US" sz="2000" dirty="0">
              <a:latin typeface="Georgia" charset="0"/>
            </a:endParaRPr>
          </a:p>
        </p:txBody>
      </p:sp>
      <p:sp>
        <p:nvSpPr>
          <p:cNvPr id="79" name="TextBox 2"/>
          <p:cNvSpPr txBox="1">
            <a:spLocks noChangeArrowheads="1"/>
          </p:cNvSpPr>
          <p:nvPr/>
        </p:nvSpPr>
        <p:spPr bwMode="auto">
          <a:xfrm>
            <a:off x="2402183" y="3024129"/>
            <a:ext cx="11998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 dirty="0" smtClean="0">
                <a:latin typeface="Georgia" charset="0"/>
              </a:rPr>
              <a:t>Affiliates</a:t>
            </a:r>
            <a:endParaRPr lang="en-US" sz="2000" dirty="0">
              <a:latin typeface="Georgia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5247220" y="1653926"/>
            <a:ext cx="3047320" cy="734636"/>
            <a:chOff x="6609468" y="1653926"/>
            <a:chExt cx="3047320" cy="734636"/>
          </a:xfrm>
        </p:grpSpPr>
        <p:pic>
          <p:nvPicPr>
            <p:cNvPr id="137" name="Picture 3" descr="google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9468" y="1898674"/>
              <a:ext cx="742422" cy="3134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Picture 1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6113" y="1698359"/>
              <a:ext cx="480675" cy="542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1" name="Straight Arrow Connector 140"/>
            <p:cNvCxnSpPr>
              <a:stCxn id="137" idx="2"/>
              <a:endCxn id="138" idx="2"/>
            </p:cNvCxnSpPr>
            <p:nvPr/>
          </p:nvCxnSpPr>
          <p:spPr bwMode="auto">
            <a:xfrm rot="16200000" flipH="1">
              <a:off x="8183977" y="1008793"/>
              <a:ext cx="29177" cy="2435772"/>
            </a:xfrm>
            <a:prstGeom prst="bentConnector3">
              <a:avLst>
                <a:gd name="adj1" fmla="val 641690"/>
              </a:avLst>
            </a:prstGeom>
            <a:solidFill>
              <a:srgbClr val="BBE0E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2" name="TextBox 30"/>
            <p:cNvSpPr txBox="1">
              <a:spLocks noChangeArrowheads="1"/>
            </p:cNvSpPr>
            <p:nvPr/>
          </p:nvSpPr>
          <p:spPr bwMode="auto">
            <a:xfrm>
              <a:off x="7640000" y="1653926"/>
              <a:ext cx="1201578" cy="1580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200" dirty="0">
                  <a:latin typeface="Georgia" charset="0"/>
                </a:rPr>
                <a:t>$$$ - Search ads</a:t>
              </a:r>
            </a:p>
          </p:txBody>
        </p:sp>
        <p:sp>
          <p:nvSpPr>
            <p:cNvPr id="144" name="TextBox 34"/>
            <p:cNvSpPr txBox="1">
              <a:spLocks noChangeArrowheads="1"/>
            </p:cNvSpPr>
            <p:nvPr/>
          </p:nvSpPr>
          <p:spPr bwMode="auto">
            <a:xfrm>
              <a:off x="7538174" y="2151480"/>
              <a:ext cx="1431496" cy="23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1pPr>
              <a:lvl2pPr marL="742950" indent="-28575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2pPr>
              <a:lvl3pPr marL="11430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3pPr>
              <a:lvl4pPr marL="16002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4pPr>
              <a:lvl5pPr marL="2057400" indent="-228600" eaLnBrk="0" hangingPunct="0"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rgbClr val="000000"/>
                  </a:solidFill>
                  <a:latin typeface="Arial" charset="0"/>
                  <a:ea typeface="ヒラギノ角ゴ ProN W3" charset="0"/>
                  <a:cs typeface="ヒラギノ角ゴ ProN W3" charset="0"/>
                  <a:sym typeface="Arial" charset="0"/>
                </a:defRPr>
              </a:lvl9pPr>
            </a:lstStyle>
            <a:p>
              <a:pPr algn="ctr" eaLnBrk="1" hangingPunct="1"/>
              <a:r>
                <a:rPr lang="en-US" sz="1200" dirty="0">
                  <a:latin typeface="Georgia" charset="0"/>
                </a:rPr>
                <a:t>Traffic to Amazon </a:t>
              </a:r>
            </a:p>
          </p:txBody>
        </p:sp>
        <p:cxnSp>
          <p:nvCxnSpPr>
            <p:cNvPr id="147" name="Straight Arrow Connector 140"/>
            <p:cNvCxnSpPr>
              <a:stCxn id="138" idx="0"/>
              <a:endCxn id="137" idx="0"/>
            </p:cNvCxnSpPr>
            <p:nvPr/>
          </p:nvCxnSpPr>
          <p:spPr bwMode="auto">
            <a:xfrm rot="16200000" flipH="1" flipV="1">
              <a:off x="8098407" y="580630"/>
              <a:ext cx="200315" cy="2435772"/>
            </a:xfrm>
            <a:prstGeom prst="bentConnector3">
              <a:avLst>
                <a:gd name="adj1" fmla="val -29595"/>
              </a:avLst>
            </a:prstGeom>
            <a:solidFill>
              <a:srgbClr val="BBE0E3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197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865" y="2856082"/>
            <a:ext cx="480675" cy="5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8" name="Straight Arrow Connector 140"/>
          <p:cNvCxnSpPr>
            <a:endCxn id="197" idx="2"/>
          </p:cNvCxnSpPr>
          <p:nvPr/>
        </p:nvCxnSpPr>
        <p:spPr bwMode="auto">
          <a:xfrm rot="16200000" flipH="1">
            <a:off x="6821729" y="2166516"/>
            <a:ext cx="29177" cy="2435772"/>
          </a:xfrm>
          <a:prstGeom prst="bentConnector3">
            <a:avLst>
              <a:gd name="adj1" fmla="val 641690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9" name="TextBox 30"/>
          <p:cNvSpPr txBox="1">
            <a:spLocks noChangeArrowheads="1"/>
          </p:cNvSpPr>
          <p:nvPr/>
        </p:nvSpPr>
        <p:spPr bwMode="auto">
          <a:xfrm>
            <a:off x="6277752" y="2798343"/>
            <a:ext cx="1201578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$$$ - </a:t>
            </a:r>
            <a:r>
              <a:rPr lang="en-US" sz="1200" dirty="0" smtClean="0">
                <a:latin typeface="Georgia" charset="0"/>
              </a:rPr>
              <a:t>Referrals</a:t>
            </a:r>
            <a:endParaRPr lang="en-US" sz="1200" dirty="0">
              <a:latin typeface="Georgia" charset="0"/>
            </a:endParaRPr>
          </a:p>
        </p:txBody>
      </p:sp>
      <p:sp>
        <p:nvSpPr>
          <p:cNvPr id="200" name="TextBox 34"/>
          <p:cNvSpPr txBox="1">
            <a:spLocks noChangeArrowheads="1"/>
          </p:cNvSpPr>
          <p:nvPr/>
        </p:nvSpPr>
        <p:spPr bwMode="auto">
          <a:xfrm>
            <a:off x="6175926" y="3309203"/>
            <a:ext cx="1431496" cy="23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Traffic to Amazon </a:t>
            </a:r>
          </a:p>
        </p:txBody>
      </p:sp>
      <p:cxnSp>
        <p:nvCxnSpPr>
          <p:cNvPr id="201" name="Straight Arrow Connector 140"/>
          <p:cNvCxnSpPr>
            <a:stCxn id="197" idx="0"/>
          </p:cNvCxnSpPr>
          <p:nvPr/>
        </p:nvCxnSpPr>
        <p:spPr bwMode="auto">
          <a:xfrm rot="16200000" flipH="1" flipV="1">
            <a:off x="6736159" y="1738353"/>
            <a:ext cx="200315" cy="2435772"/>
          </a:xfrm>
          <a:prstGeom prst="bentConnector3">
            <a:avLst>
              <a:gd name="adj1" fmla="val -29595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04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865" y="4013805"/>
            <a:ext cx="480675" cy="5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" name="Straight Arrow Connector 140"/>
          <p:cNvCxnSpPr>
            <a:endCxn id="204" idx="2"/>
          </p:cNvCxnSpPr>
          <p:nvPr/>
        </p:nvCxnSpPr>
        <p:spPr bwMode="auto">
          <a:xfrm rot="16200000" flipH="1">
            <a:off x="6821729" y="3324239"/>
            <a:ext cx="29177" cy="2435772"/>
          </a:xfrm>
          <a:prstGeom prst="bentConnector3">
            <a:avLst>
              <a:gd name="adj1" fmla="val 641690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6" name="TextBox 30"/>
          <p:cNvSpPr txBox="1">
            <a:spLocks noChangeArrowheads="1"/>
          </p:cNvSpPr>
          <p:nvPr/>
        </p:nvSpPr>
        <p:spPr bwMode="auto">
          <a:xfrm>
            <a:off x="5906385" y="3956066"/>
            <a:ext cx="1841499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$$$ - </a:t>
            </a:r>
            <a:r>
              <a:rPr lang="en-US" sz="1200" dirty="0" smtClean="0">
                <a:latin typeface="Georgia" charset="0"/>
              </a:rPr>
              <a:t>Amazon apps</a:t>
            </a:r>
            <a:endParaRPr lang="en-US" sz="1200" dirty="0">
              <a:latin typeface="Georgia" charset="0"/>
            </a:endParaRPr>
          </a:p>
        </p:txBody>
      </p:sp>
      <p:sp>
        <p:nvSpPr>
          <p:cNvPr id="207" name="TextBox 34"/>
          <p:cNvSpPr txBox="1">
            <a:spLocks noChangeArrowheads="1"/>
          </p:cNvSpPr>
          <p:nvPr/>
        </p:nvSpPr>
        <p:spPr bwMode="auto">
          <a:xfrm>
            <a:off x="6175926" y="4466926"/>
            <a:ext cx="1431496" cy="23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Traffic to Amazon </a:t>
            </a:r>
          </a:p>
        </p:txBody>
      </p:sp>
      <p:cxnSp>
        <p:nvCxnSpPr>
          <p:cNvPr id="208" name="Straight Arrow Connector 140"/>
          <p:cNvCxnSpPr>
            <a:stCxn id="204" idx="0"/>
          </p:cNvCxnSpPr>
          <p:nvPr/>
        </p:nvCxnSpPr>
        <p:spPr bwMode="auto">
          <a:xfrm rot="16200000" flipH="1" flipV="1">
            <a:off x="6770346" y="2837416"/>
            <a:ext cx="107468" cy="2460246"/>
          </a:xfrm>
          <a:prstGeom prst="bentConnector3">
            <a:avLst>
              <a:gd name="adj1" fmla="val -68291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865" y="5171528"/>
            <a:ext cx="480675" cy="5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2" name="Straight Arrow Connector 140"/>
          <p:cNvCxnSpPr>
            <a:stCxn id="243" idx="2"/>
            <a:endCxn id="211" idx="2"/>
          </p:cNvCxnSpPr>
          <p:nvPr/>
        </p:nvCxnSpPr>
        <p:spPr bwMode="auto">
          <a:xfrm rot="5400000" flipH="1" flipV="1">
            <a:off x="6811074" y="4531140"/>
            <a:ext cx="59831" cy="2426425"/>
          </a:xfrm>
          <a:prstGeom prst="bentConnector3">
            <a:avLst>
              <a:gd name="adj1" fmla="val -134434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3" name="TextBox 30"/>
          <p:cNvSpPr txBox="1">
            <a:spLocks noChangeArrowheads="1"/>
          </p:cNvSpPr>
          <p:nvPr/>
        </p:nvSpPr>
        <p:spPr bwMode="auto">
          <a:xfrm>
            <a:off x="5989642" y="5113789"/>
            <a:ext cx="1758242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$$$ - </a:t>
            </a:r>
            <a:r>
              <a:rPr lang="en-US" sz="1200" dirty="0" smtClean="0">
                <a:latin typeface="Georgia" charset="0"/>
              </a:rPr>
              <a:t>Device subsidies</a:t>
            </a:r>
            <a:endParaRPr lang="en-US" sz="1200" dirty="0">
              <a:latin typeface="Georgia" charset="0"/>
            </a:endParaRPr>
          </a:p>
        </p:txBody>
      </p:sp>
      <p:sp>
        <p:nvSpPr>
          <p:cNvPr id="214" name="TextBox 34"/>
          <p:cNvSpPr txBox="1">
            <a:spLocks noChangeArrowheads="1"/>
          </p:cNvSpPr>
          <p:nvPr/>
        </p:nvSpPr>
        <p:spPr bwMode="auto">
          <a:xfrm>
            <a:off x="6175926" y="5624649"/>
            <a:ext cx="1431496" cy="23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Traffic to Amazon </a:t>
            </a:r>
          </a:p>
        </p:txBody>
      </p:sp>
      <p:cxnSp>
        <p:nvCxnSpPr>
          <p:cNvPr id="215" name="Straight Arrow Connector 140"/>
          <p:cNvCxnSpPr>
            <a:stCxn id="211" idx="0"/>
            <a:endCxn id="243" idx="0"/>
          </p:cNvCxnSpPr>
          <p:nvPr/>
        </p:nvCxnSpPr>
        <p:spPr bwMode="auto">
          <a:xfrm rot="16200000" flipH="1" flipV="1">
            <a:off x="6787271" y="4012035"/>
            <a:ext cx="107440" cy="2426425"/>
          </a:xfrm>
          <a:prstGeom prst="bentConnector3">
            <a:avLst>
              <a:gd name="adj1" fmla="val -35462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18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3865" y="6329251"/>
            <a:ext cx="480675" cy="54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9" name="Straight Arrow Connector 140"/>
          <p:cNvCxnSpPr>
            <a:endCxn id="218" idx="2"/>
          </p:cNvCxnSpPr>
          <p:nvPr/>
        </p:nvCxnSpPr>
        <p:spPr bwMode="auto">
          <a:xfrm rot="16200000" flipH="1">
            <a:off x="6821729" y="5639685"/>
            <a:ext cx="29177" cy="2435772"/>
          </a:xfrm>
          <a:prstGeom prst="bentConnector3">
            <a:avLst>
              <a:gd name="adj1" fmla="val 641690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0" name="TextBox 30"/>
          <p:cNvSpPr txBox="1">
            <a:spLocks noChangeArrowheads="1"/>
          </p:cNvSpPr>
          <p:nvPr/>
        </p:nvSpPr>
        <p:spPr bwMode="auto">
          <a:xfrm>
            <a:off x="5873561" y="6271512"/>
            <a:ext cx="1828989" cy="18466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$$$ - </a:t>
            </a:r>
            <a:r>
              <a:rPr lang="en-US" sz="1200" dirty="0" smtClean="0">
                <a:latin typeface="Georgia" charset="0"/>
              </a:rPr>
              <a:t>Revenue share</a:t>
            </a:r>
            <a:endParaRPr lang="en-US" sz="1200" dirty="0">
              <a:latin typeface="Georgia" charset="0"/>
            </a:endParaRPr>
          </a:p>
        </p:txBody>
      </p:sp>
      <p:sp>
        <p:nvSpPr>
          <p:cNvPr id="221" name="TextBox 34"/>
          <p:cNvSpPr txBox="1">
            <a:spLocks noChangeArrowheads="1"/>
          </p:cNvSpPr>
          <p:nvPr/>
        </p:nvSpPr>
        <p:spPr bwMode="auto">
          <a:xfrm>
            <a:off x="6175926" y="6782372"/>
            <a:ext cx="1431496" cy="237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200" dirty="0">
                <a:latin typeface="Georgia" charset="0"/>
              </a:rPr>
              <a:t>Traffic to Amazon </a:t>
            </a:r>
          </a:p>
        </p:txBody>
      </p:sp>
      <p:cxnSp>
        <p:nvCxnSpPr>
          <p:cNvPr id="222" name="Straight Arrow Connector 140"/>
          <p:cNvCxnSpPr>
            <a:stCxn id="218" idx="0"/>
            <a:endCxn id="250" idx="0"/>
          </p:cNvCxnSpPr>
          <p:nvPr/>
        </p:nvCxnSpPr>
        <p:spPr bwMode="auto">
          <a:xfrm rot="16200000" flipH="1" flipV="1">
            <a:off x="6805221" y="5154347"/>
            <a:ext cx="74079" cy="2423885"/>
          </a:xfrm>
          <a:prstGeom prst="bentConnector3">
            <a:avLst>
              <a:gd name="adj1" fmla="val -99073"/>
            </a:avLst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3" name="TextBox 2"/>
          <p:cNvSpPr txBox="1">
            <a:spLocks noChangeArrowheads="1"/>
          </p:cNvSpPr>
          <p:nvPr/>
        </p:nvSpPr>
        <p:spPr bwMode="auto">
          <a:xfrm>
            <a:off x="2402183" y="4181858"/>
            <a:ext cx="21819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 dirty="0" smtClean="0">
                <a:latin typeface="Georgia" charset="0"/>
              </a:rPr>
              <a:t>Smartphone apps</a:t>
            </a:r>
            <a:endParaRPr lang="en-US" sz="2000" dirty="0">
              <a:latin typeface="Georgia" charset="0"/>
            </a:endParaRPr>
          </a:p>
        </p:txBody>
      </p:sp>
      <p:sp>
        <p:nvSpPr>
          <p:cNvPr id="224" name="TextBox 2"/>
          <p:cNvSpPr txBox="1">
            <a:spLocks noChangeArrowheads="1"/>
          </p:cNvSpPr>
          <p:nvPr/>
        </p:nvSpPr>
        <p:spPr bwMode="auto">
          <a:xfrm>
            <a:off x="2402183" y="5339587"/>
            <a:ext cx="23001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 dirty="0" smtClean="0">
                <a:latin typeface="Georgia" charset="0"/>
              </a:rPr>
              <a:t>Subsidized devices</a:t>
            </a:r>
            <a:endParaRPr lang="en-US" sz="2000" dirty="0">
              <a:latin typeface="Georgia" charset="0"/>
            </a:endParaRPr>
          </a:p>
        </p:txBody>
      </p:sp>
      <p:sp>
        <p:nvSpPr>
          <p:cNvPr id="225" name="TextBox 2"/>
          <p:cNvSpPr txBox="1">
            <a:spLocks noChangeArrowheads="1"/>
          </p:cNvSpPr>
          <p:nvPr/>
        </p:nvSpPr>
        <p:spPr bwMode="auto">
          <a:xfrm>
            <a:off x="2402183" y="6497315"/>
            <a:ext cx="22397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eaLnBrk="1" hangingPunct="1"/>
            <a:r>
              <a:rPr lang="en-US" sz="2000" dirty="0" smtClean="0">
                <a:latin typeface="Georgia" charset="0"/>
              </a:rPr>
              <a:t>OEM as affiliates?</a:t>
            </a:r>
            <a:endParaRPr lang="en-US" sz="2000" dirty="0">
              <a:latin typeface="Georgia" charset="0"/>
            </a:endParaRPr>
          </a:p>
        </p:txBody>
      </p:sp>
      <p:pic>
        <p:nvPicPr>
          <p:cNvPr id="226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4568" y="3045761"/>
            <a:ext cx="717766" cy="342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7" name="Group 95"/>
          <p:cNvGrpSpPr>
            <a:grpSpLocks/>
          </p:cNvGrpSpPr>
          <p:nvPr/>
        </p:nvGrpSpPr>
        <p:grpSpPr bwMode="auto">
          <a:xfrm>
            <a:off x="5187108" y="4120060"/>
            <a:ext cx="814142" cy="525983"/>
            <a:chOff x="1505768" y="3844123"/>
            <a:chExt cx="3197769" cy="2066368"/>
          </a:xfrm>
        </p:grpSpPr>
        <p:pic>
          <p:nvPicPr>
            <p:cNvPr id="228" name="Picture 4" descr="41JH3DwLTPL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089" y="3848889"/>
              <a:ext cx="941387" cy="941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5" descr="appstore-icon-59x59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562" y="4962757"/>
              <a:ext cx="94297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6" descr="41Viw8iqEyL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703" y="3844123"/>
              <a:ext cx="952499" cy="952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1" name="Picture 7" descr="41nPJTJlJPL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768" y="3844123"/>
              <a:ext cx="952499" cy="952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8" descr="41DhC1rWZCL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655" y="4957991"/>
              <a:ext cx="954087" cy="952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9" descr="51F2xp0jm8L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926" y="4957992"/>
              <a:ext cx="952499" cy="952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3" name="Picture 97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0836" y="5278968"/>
            <a:ext cx="91388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075" y="6403330"/>
            <a:ext cx="486486" cy="527017"/>
          </a:xfrm>
          <a:prstGeom prst="rect">
            <a:avLst/>
          </a:prstGeom>
        </p:spPr>
      </p:pic>
      <p:grpSp>
        <p:nvGrpSpPr>
          <p:cNvPr id="21504" name="Group 21503"/>
          <p:cNvGrpSpPr/>
          <p:nvPr/>
        </p:nvGrpSpPr>
        <p:grpSpPr>
          <a:xfrm>
            <a:off x="2233034" y="2553873"/>
            <a:ext cx="6406128" cy="3493614"/>
            <a:chOff x="1619887" y="2553873"/>
            <a:chExt cx="7760726" cy="3493614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1619887" y="2553873"/>
              <a:ext cx="7760726" cy="1411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/>
            <p:cNvCxnSpPr/>
            <p:nvPr/>
          </p:nvCxnSpPr>
          <p:spPr bwMode="auto">
            <a:xfrm>
              <a:off x="1619887" y="3750398"/>
              <a:ext cx="7760726" cy="1411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6" name="Straight Connector 255"/>
            <p:cNvCxnSpPr/>
            <p:nvPr/>
          </p:nvCxnSpPr>
          <p:spPr bwMode="auto">
            <a:xfrm>
              <a:off x="1619887" y="4961033"/>
              <a:ext cx="7760726" cy="1411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7" name="Straight Connector 256"/>
            <p:cNvCxnSpPr/>
            <p:nvPr/>
          </p:nvCxnSpPr>
          <p:spPr bwMode="auto">
            <a:xfrm>
              <a:off x="1619887" y="6033377"/>
              <a:ext cx="7760726" cy="1411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8368436" y="6613095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34799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>
                <a:solidFill>
                  <a:srgbClr val="2D2D8A"/>
                </a:solidFill>
                <a:latin typeface="Georgia" charset="0"/>
                <a:sym typeface="Georgia" charset="0"/>
              </a:rPr>
              <a:t>How Amazon makes money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4988" y="1117600"/>
            <a:ext cx="9063037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  <a:ea typeface="ヒラギノ角ゴ ProN W3" pitchFamily="-84" charset="-128"/>
                <a:cs typeface="+mn-cs"/>
              </a:rPr>
              <a:t>Lifetime value of Kindle Fire buyer</a:t>
            </a:r>
            <a:endParaRPr lang="el-GR" sz="2400" dirty="0">
              <a:latin typeface="+mj-lt"/>
              <a:ea typeface="ヒラギノ角ゴ ProN W3" pitchFamily="-84" charset="-128"/>
              <a:cs typeface="+mn-cs"/>
            </a:endParaRPr>
          </a:p>
        </p:txBody>
      </p:sp>
      <p:pic>
        <p:nvPicPr>
          <p:cNvPr id="22535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0975" y="1943100"/>
            <a:ext cx="4833938" cy="549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Freeform 7"/>
          <p:cNvSpPr>
            <a:spLocks/>
          </p:cNvSpPr>
          <p:nvPr/>
        </p:nvSpPr>
        <p:spPr bwMode="auto">
          <a:xfrm rot="-4768030">
            <a:off x="1831182" y="1812131"/>
            <a:ext cx="495300" cy="1522413"/>
          </a:xfrm>
          <a:custGeom>
            <a:avLst/>
            <a:gdLst>
              <a:gd name="T0" fmla="*/ 466384 w 1310975"/>
              <a:gd name="T1" fmla="*/ 1522413 h 1001854"/>
              <a:gd name="T2" fmla="*/ 444792 w 1310975"/>
              <a:gd name="T3" fmla="*/ 150264 h 1001854"/>
              <a:gd name="T4" fmla="*/ 0 w 1310975"/>
              <a:gd name="T5" fmla="*/ 98157 h 10018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10975" h="1001854">
                <a:moveTo>
                  <a:pt x="1234440" y="1001854"/>
                </a:moveTo>
                <a:cubicBezTo>
                  <a:pt x="1308735" y="628474"/>
                  <a:pt x="1383030" y="255094"/>
                  <a:pt x="1177290" y="98884"/>
                </a:cubicBezTo>
                <a:cubicBezTo>
                  <a:pt x="971550" y="-57326"/>
                  <a:pt x="485775" y="3634"/>
                  <a:pt x="0" y="64594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rot="-5140969" flipH="1" flipV="1">
            <a:off x="7500938" y="5848350"/>
            <a:ext cx="1168400" cy="990600"/>
          </a:xfrm>
          <a:custGeom>
            <a:avLst/>
            <a:gdLst>
              <a:gd name="T0" fmla="*/ 1100189 w 1310975"/>
              <a:gd name="T1" fmla="*/ 990600 h 1001854"/>
              <a:gd name="T2" fmla="*/ 1049254 w 1310975"/>
              <a:gd name="T3" fmla="*/ 97773 h 1001854"/>
              <a:gd name="T4" fmla="*/ 0 w 1310975"/>
              <a:gd name="T5" fmla="*/ 63868 h 10018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10975" h="1001854">
                <a:moveTo>
                  <a:pt x="1234440" y="1001854"/>
                </a:moveTo>
                <a:cubicBezTo>
                  <a:pt x="1308735" y="628474"/>
                  <a:pt x="1383030" y="255094"/>
                  <a:pt x="1177290" y="98884"/>
                </a:cubicBezTo>
                <a:cubicBezTo>
                  <a:pt x="971550" y="-57326"/>
                  <a:pt x="485775" y="3634"/>
                  <a:pt x="0" y="64594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4768030" flipV="1">
            <a:off x="1897857" y="3390106"/>
            <a:ext cx="495300" cy="1522413"/>
          </a:xfrm>
          <a:custGeom>
            <a:avLst/>
            <a:gdLst>
              <a:gd name="T0" fmla="*/ 466384 w 1310975"/>
              <a:gd name="T1" fmla="*/ 1522413 h 1001854"/>
              <a:gd name="T2" fmla="*/ 444792 w 1310975"/>
              <a:gd name="T3" fmla="*/ 150264 h 1001854"/>
              <a:gd name="T4" fmla="*/ 0 w 1310975"/>
              <a:gd name="T5" fmla="*/ 98157 h 100185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10975" h="1001854">
                <a:moveTo>
                  <a:pt x="1234440" y="1001854"/>
                </a:moveTo>
                <a:cubicBezTo>
                  <a:pt x="1308735" y="628474"/>
                  <a:pt x="1383030" y="255094"/>
                  <a:pt x="1177290" y="98884"/>
                </a:cubicBezTo>
                <a:cubicBezTo>
                  <a:pt x="971550" y="-57326"/>
                  <a:pt x="485775" y="3634"/>
                  <a:pt x="0" y="64594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338" y="2989263"/>
            <a:ext cx="2560637" cy="83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+mj-lt"/>
                <a:ea typeface="ヒラギノ角ゴ ProN W3" pitchFamily="-84" charset="-128"/>
                <a:cs typeface="+mn-cs"/>
              </a:rPr>
              <a:t>Initial </a:t>
            </a:r>
            <a:r>
              <a:rPr lang="en-US" sz="2400" b="1" dirty="0">
                <a:solidFill>
                  <a:srgbClr val="FF0000"/>
                </a:solidFill>
                <a:latin typeface="+mj-lt"/>
                <a:ea typeface="ヒラギノ角ゴ ProN W3" pitchFamily="-84" charset="-128"/>
                <a:cs typeface="+mn-cs"/>
              </a:rPr>
              <a:t>loss</a:t>
            </a:r>
            <a:r>
              <a:rPr lang="en-US" sz="2400" b="1" dirty="0">
                <a:latin typeface="+mj-lt"/>
                <a:ea typeface="ヒラギノ角ゴ ProN W3" pitchFamily="-84" charset="-128"/>
                <a:cs typeface="+mn-cs"/>
              </a:rPr>
              <a:t> on </a:t>
            </a:r>
            <a:br>
              <a:rPr lang="en-US" sz="2400" b="1" dirty="0">
                <a:latin typeface="+mj-lt"/>
                <a:ea typeface="ヒラギノ角ゴ ProN W3" pitchFamily="-84" charset="-128"/>
                <a:cs typeface="+mn-cs"/>
              </a:rPr>
            </a:br>
            <a:r>
              <a:rPr lang="en-US" sz="2400" b="1" dirty="0">
                <a:latin typeface="+mj-lt"/>
                <a:ea typeface="ヒラギノ角ゴ ProN W3" pitchFamily="-84" charset="-128"/>
                <a:cs typeface="+mn-cs"/>
              </a:rPr>
              <a:t>the hardware</a:t>
            </a:r>
            <a:endParaRPr lang="el-GR" sz="2400" b="1" dirty="0">
              <a:latin typeface="+mj-lt"/>
              <a:ea typeface="ヒラギノ角ゴ ProN W3" pitchFamily="-84" charset="-128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9525" y="4429125"/>
            <a:ext cx="2089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+mj-lt"/>
                <a:ea typeface="ヒラギノ角ゴ ProN W3" pitchFamily="-84" charset="-128"/>
                <a:cs typeface="+mn-cs"/>
              </a:rPr>
              <a:t>But positive margins from year 1</a:t>
            </a:r>
            <a:endParaRPr lang="el-GR" sz="2400" b="1" dirty="0">
              <a:latin typeface="+mj-lt"/>
              <a:ea typeface="ヒラギノ角ゴ ProN W3" pitchFamily="-8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6620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" name="Title 23551"/>
          <p:cNvSpPr>
            <a:spLocks noGrp="1"/>
          </p:cNvSpPr>
          <p:nvPr>
            <p:ph type="title"/>
          </p:nvPr>
        </p:nvSpPr>
        <p:spPr>
          <a:xfrm>
            <a:off x="154880" y="0"/>
            <a:ext cx="10392430" cy="1492250"/>
          </a:xfrm>
        </p:spPr>
        <p:txBody>
          <a:bodyPr/>
          <a:lstStyle/>
          <a:p>
            <a:r>
              <a:rPr lang="en-US" sz="3600" dirty="0" smtClean="0"/>
              <a:t>Kindle is </a:t>
            </a:r>
            <a:r>
              <a:rPr lang="en-US" dirty="0" smtClean="0"/>
              <a:t>the </a:t>
            </a:r>
            <a:r>
              <a:rPr lang="en-US" dirty="0" err="1" smtClean="0"/>
              <a:t>launchpad</a:t>
            </a:r>
            <a:r>
              <a:rPr lang="en-US" dirty="0" smtClean="0"/>
              <a:t> </a:t>
            </a:r>
            <a:r>
              <a:rPr lang="en-US" sz="3600" dirty="0" smtClean="0"/>
              <a:t>for the Silk browser</a:t>
            </a:r>
            <a:br>
              <a:rPr lang="en-US" sz="3600" dirty="0" smtClean="0"/>
            </a:b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Silk will convert OEMs into Affiliates and drive Amazon’s consumer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intel</a:t>
            </a: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787" y="5280157"/>
            <a:ext cx="3192459" cy="1630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977" y="3485185"/>
            <a:ext cx="1966164" cy="10838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3040" y="1920736"/>
            <a:ext cx="1039976" cy="1039976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7" idx="2"/>
            <a:endCxn id="11" idx="0"/>
          </p:cNvCxnSpPr>
          <p:nvPr/>
        </p:nvCxnSpPr>
        <p:spPr bwMode="auto">
          <a:xfrm>
            <a:off x="9143028" y="2960712"/>
            <a:ext cx="31" cy="524473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11" idx="2"/>
          </p:cNvCxnSpPr>
          <p:nvPr/>
        </p:nvCxnSpPr>
        <p:spPr bwMode="auto">
          <a:xfrm flipH="1">
            <a:off x="8487409" y="4569054"/>
            <a:ext cx="655650" cy="681957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/>
          <p:cNvCxnSpPr>
            <a:stCxn id="11" idx="2"/>
          </p:cNvCxnSpPr>
          <p:nvPr/>
        </p:nvCxnSpPr>
        <p:spPr bwMode="auto">
          <a:xfrm flipH="1">
            <a:off x="9137904" y="4569054"/>
            <a:ext cx="5155" cy="72842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11" idx="2"/>
          </p:cNvCxnSpPr>
          <p:nvPr/>
        </p:nvCxnSpPr>
        <p:spPr bwMode="auto">
          <a:xfrm>
            <a:off x="9143059" y="4569054"/>
            <a:ext cx="536924" cy="71293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553" name="Content Placeholder 23552"/>
          <p:cNvSpPr>
            <a:spLocks noGrp="1"/>
          </p:cNvSpPr>
          <p:nvPr>
            <p:ph idx="1"/>
          </p:nvPr>
        </p:nvSpPr>
        <p:spPr>
          <a:xfrm>
            <a:off x="534988" y="1765300"/>
            <a:ext cx="8215717" cy="5408015"/>
          </a:xfrm>
        </p:spPr>
        <p:txBody>
          <a:bodyPr/>
          <a:lstStyle/>
          <a:p>
            <a:r>
              <a:rPr lang="en-US" dirty="0" smtClean="0"/>
              <a:t>Silk browser allows Amazon collect user click-stream and use them to boost Amazon’s </a:t>
            </a:r>
            <a:r>
              <a:rPr lang="en-US" dirty="0"/>
              <a:t>core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Deeper </a:t>
            </a:r>
            <a:r>
              <a:rPr lang="en-US" dirty="0"/>
              <a:t>customer intelligence allows Amazon to target customers more effectively, maximize margins, and improve customer conversion (and </a:t>
            </a:r>
            <a:r>
              <a:rPr lang="en-US" dirty="0" smtClean="0"/>
              <a:t>sales).</a:t>
            </a:r>
          </a:p>
          <a:p>
            <a:pPr lvl="1"/>
            <a:endParaRPr lang="en-US" dirty="0"/>
          </a:p>
          <a:p>
            <a:r>
              <a:rPr lang="en-US" dirty="0" smtClean="0"/>
              <a:t>Silk turns the browser into Amazon's </a:t>
            </a:r>
            <a:r>
              <a:rPr lang="en-US" dirty="0"/>
              <a:t>retail </a:t>
            </a:r>
            <a:r>
              <a:rPr lang="en-US" dirty="0" smtClean="0"/>
              <a:t>‘shelf space’</a:t>
            </a:r>
          </a:p>
          <a:p>
            <a:pPr lvl="1"/>
            <a:r>
              <a:rPr lang="en-US" dirty="0" smtClean="0"/>
              <a:t>Silk can be used to deliver </a:t>
            </a:r>
            <a:r>
              <a:rPr lang="en-US" dirty="0"/>
              <a:t>targeted Amazon </a:t>
            </a:r>
            <a:r>
              <a:rPr lang="en-US" dirty="0" smtClean="0"/>
              <a:t>ads directly </a:t>
            </a:r>
            <a:r>
              <a:rPr lang="en-US" dirty="0"/>
              <a:t>within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browser </a:t>
            </a:r>
            <a:r>
              <a:rPr lang="en-US" dirty="0"/>
              <a:t>UI, </a:t>
            </a:r>
            <a:r>
              <a:rPr lang="en-US" dirty="0" smtClean="0"/>
              <a:t>saving </a:t>
            </a:r>
            <a:r>
              <a:rPr lang="en-US" dirty="0"/>
              <a:t>hundreds of millions of dollars in </a:t>
            </a:r>
            <a:r>
              <a:rPr lang="en-US" dirty="0" smtClean="0"/>
              <a:t>advertising.</a:t>
            </a:r>
          </a:p>
          <a:p>
            <a:pPr lvl="1"/>
            <a:endParaRPr lang="en-US" dirty="0"/>
          </a:p>
          <a:p>
            <a:r>
              <a:rPr lang="en-US" dirty="0" smtClean="0"/>
              <a:t>To expand Silk install base Amazon needs to push the browser into more subsidized devices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new business model </a:t>
            </a:r>
            <a:r>
              <a:rPr lang="en-US" dirty="0" smtClean="0"/>
              <a:t>will emerge where </a:t>
            </a:r>
            <a:r>
              <a:rPr lang="en-US" dirty="0"/>
              <a:t>telecom </a:t>
            </a:r>
            <a:r>
              <a:rPr lang="en-US" dirty="0" smtClean="0"/>
              <a:t>is </a:t>
            </a:r>
            <a:r>
              <a:rPr lang="en-US" dirty="0"/>
              <a:t>used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as </a:t>
            </a:r>
            <a:r>
              <a:rPr lang="en-US" dirty="0"/>
              <a:t>a complement to </a:t>
            </a:r>
            <a:r>
              <a:rPr lang="en-US" dirty="0" smtClean="0"/>
              <a:t>online retail business.</a:t>
            </a:r>
          </a:p>
          <a:p>
            <a:pPr lvl="1"/>
            <a:r>
              <a:rPr lang="en-US" dirty="0" smtClean="0"/>
              <a:t>By </a:t>
            </a:r>
            <a:r>
              <a:rPr lang="en-US" dirty="0"/>
              <a:t>driving the price of telecom products down using subsidies,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Amazon can stimulate user traffic to its retail properties.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0763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surprising things Amazon might do</a:t>
            </a:r>
            <a:endParaRPr lang="en-US" dirty="0"/>
          </a:p>
        </p:txBody>
      </p:sp>
      <p:sp>
        <p:nvSpPr>
          <p:cNvPr id="235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 Amazon-branded, subsidized smartphone</a:t>
            </a:r>
          </a:p>
          <a:p>
            <a:pPr lvl="1"/>
            <a:r>
              <a:rPr lang="en-US" dirty="0" smtClean="0"/>
              <a:t>Attract operators with the lower data traffic requirements of the Silk browser</a:t>
            </a:r>
          </a:p>
          <a:p>
            <a:pPr lvl="1"/>
            <a:r>
              <a:rPr lang="en-US" dirty="0" smtClean="0"/>
              <a:t>Will increase Amazon’s opportunities to drive ‘foot traffic’ to its retail properties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License </a:t>
            </a:r>
            <a:r>
              <a:rPr lang="en-US" dirty="0"/>
              <a:t>out the Silk browser to OEMs</a:t>
            </a:r>
          </a:p>
          <a:p>
            <a:pPr lvl="1"/>
            <a:r>
              <a:rPr lang="en-US" dirty="0"/>
              <a:t>OEM becomes Amazon Associate by a classic affiliate marketing </a:t>
            </a:r>
            <a:r>
              <a:rPr lang="en-US" dirty="0" smtClean="0"/>
              <a:t>model</a:t>
            </a:r>
            <a:endParaRPr lang="en-US" dirty="0"/>
          </a:p>
          <a:p>
            <a:pPr lvl="1"/>
            <a:r>
              <a:rPr lang="en-US" dirty="0"/>
              <a:t>Amazon extends its reach and can drive more traffic to its retail operations</a:t>
            </a:r>
          </a:p>
          <a:p>
            <a:pPr lvl="1"/>
            <a:r>
              <a:rPr lang="en-US" dirty="0"/>
              <a:t>OEM gains an additional revenue stream as a broker of Amazon </a:t>
            </a:r>
            <a:r>
              <a:rPr lang="en-US" dirty="0" smtClean="0"/>
              <a:t>‘foot traffic’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Take over billing relationship for mobile data by bundling costs with content</a:t>
            </a:r>
          </a:p>
          <a:p>
            <a:pPr lvl="1"/>
            <a:r>
              <a:rPr lang="en-US" dirty="0" smtClean="0"/>
              <a:t>Today costs of 3G data is bundled into the price of Kindle e-books</a:t>
            </a:r>
          </a:p>
          <a:p>
            <a:pPr lvl="1"/>
            <a:r>
              <a:rPr lang="en-US" dirty="0" smtClean="0"/>
              <a:t>In the future Amazon may extend this model to other content types as part of the Amazon Prime subscription service </a:t>
            </a:r>
          </a:p>
          <a:p>
            <a:endParaRPr lang="en-US" dirty="0"/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9155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>
            <a:off x="-76200" y="4762500"/>
            <a:ext cx="490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“The </a:t>
            </a:r>
            <a:r>
              <a:rPr lang="en-US" dirty="0" err="1">
                <a:solidFill>
                  <a:srgbClr val="8E2621"/>
                </a:solidFill>
                <a:latin typeface="Georgia"/>
                <a:ea typeface="ヒラギノ明朝 ProN W3"/>
              </a:rPr>
              <a:t>Kindelization</a:t>
            </a:r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 of </a:t>
            </a:r>
            <a:r>
              <a:rPr lang="en-US" dirty="0" smtClean="0">
                <a:solidFill>
                  <a:srgbClr val="8E2621"/>
                </a:solidFill>
                <a:latin typeface="Georgia"/>
                <a:ea typeface="ヒラギノ明朝 ProN W3"/>
              </a:rPr>
              <a:t>Tablets” </a:t>
            </a:r>
            <a: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research note published as part of the 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the VisionMobile </a:t>
            </a:r>
            <a:endParaRPr lang="en-US" dirty="0" smtClean="0">
              <a:solidFill>
                <a:srgbClr val="7F7F7F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CEO </a:t>
            </a: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Trendwatch service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 err="1" smtClean="0">
                <a:solidFill>
                  <a:srgbClr val="800000"/>
                </a:solidFill>
                <a:latin typeface="Georgia"/>
                <a:ea typeface="ヒラギノ明朝 ProN W3"/>
              </a:rPr>
              <a:t>trends@visionmobile.com</a:t>
            </a:r>
            <a:endParaRPr lang="en-US" dirty="0"/>
          </a:p>
        </p:txBody>
      </p:sp>
      <p:pic>
        <p:nvPicPr>
          <p:cNvPr id="2" name="Picture 1" descr="trends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2349" y="632859"/>
            <a:ext cx="5464351" cy="391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8609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tock_000005364293Mediu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6" y="-44305"/>
            <a:ext cx="10758969" cy="11319117"/>
          </a:xfrm>
          <a:prstGeom prst="rect">
            <a:avLst/>
          </a:prstGeom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3175"/>
            <a:ext cx="10744201" cy="1930400"/>
          </a:xfrm>
          <a:prstGeom prst="rect">
            <a:avLst/>
          </a:prstGeom>
          <a:gradFill flip="none" rotWithShape="0">
            <a:gsLst>
              <a:gs pos="0">
                <a:srgbClr val="000000">
                  <a:alpha val="91000"/>
                </a:srgbClr>
              </a:gs>
              <a:gs pos="100000">
                <a:srgbClr val="FFFFFF">
                  <a:alpha val="91000"/>
                </a:srgbClr>
              </a:gs>
            </a:gsLst>
            <a:lin ang="5400000" scaled="1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Ecosystems battle across 4-screens</a:t>
            </a:r>
            <a:endParaRPr lang="en-US" sz="38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Experience roaming drives user lock-in, cross sales and engagement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360185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8080623" y="1487875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2015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056287" y="1487875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259387" y="1477169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2005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 flipH="1" flipV="1">
            <a:off x="427815" y="7051027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 flipH="1" flipV="1">
            <a:off x="442165" y="588036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 flipV="1">
            <a:off x="442710" y="460275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H="1" flipV="1">
            <a:off x="456763" y="220795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Evolving meaning of convergence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 converged networks to converged devices, what’s next?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90154" y="2561605"/>
            <a:ext cx="7246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 smtClean="0">
                <a:latin typeface="+mj-lt"/>
              </a:rPr>
              <a:t>?</a:t>
            </a:r>
            <a:endParaRPr lang="en-US" sz="8800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10607" y="2195922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bill,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triple play</a:t>
            </a:r>
            <a:endParaRPr lang="en-US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076657" y="2195922"/>
            <a:ext cx="198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device,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1,000s of apps</a:t>
            </a:r>
            <a:endParaRPr lang="en-US" dirty="0">
              <a:latin typeface="+mj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7929" y="3073212"/>
            <a:ext cx="1062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vision</a:t>
            </a:r>
            <a:endParaRPr lang="en-US" b="1" dirty="0"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11238" y="4754698"/>
            <a:ext cx="956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focal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point</a:t>
            </a:r>
            <a:endParaRPr lang="en-US" b="1" dirty="0"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52943" y="6070124"/>
            <a:ext cx="147270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</a:t>
            </a:r>
            <a:r>
              <a:rPr lang="en-US" b="1" dirty="0" smtClean="0">
                <a:latin typeface="+mj-lt"/>
              </a:rPr>
              <a:t>ompete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based on</a:t>
            </a:r>
            <a:endParaRPr lang="en-US" b="1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804080" y="6070124"/>
            <a:ext cx="113364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price of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service</a:t>
            </a:r>
            <a:endParaRPr lang="en-US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518623" y="6070124"/>
            <a:ext cx="117211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number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of apps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80611" y="5006722"/>
            <a:ext cx="1211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network </a:t>
            </a:r>
            <a:endParaRPr lang="en-US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635207" y="5006722"/>
            <a:ext cx="970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</a:t>
            </a:r>
            <a:endParaRPr lang="en-US" dirty="0">
              <a:latin typeface="+mj-lt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362" y="3170335"/>
            <a:ext cx="646412" cy="12074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991" y="2882368"/>
            <a:ext cx="1795804" cy="134086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422917" y="6575176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10453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1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414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438710"/>
              </p:ext>
            </p:extLst>
          </p:nvPr>
        </p:nvGraphicFramePr>
        <p:xfrm>
          <a:off x="2735274" y="2781092"/>
          <a:ext cx="3008313" cy="3386136"/>
        </p:xfrm>
        <a:graphic>
          <a:graphicData uri="http://schemas.openxmlformats.org/drawingml/2006/table">
            <a:tbl>
              <a:tblPr/>
              <a:tblGrid>
                <a:gridCol w="169863"/>
                <a:gridCol w="2674937"/>
                <a:gridCol w="163513"/>
              </a:tblGrid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Social circle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Developer ecosystem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User data roaming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Service roaming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User interaction design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Industrial design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Brand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6412" name="Picture 10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97724" y="2846179"/>
            <a:ext cx="2887663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6413" name="Rectangle 102"/>
          <p:cNvSpPr>
            <a:spLocks/>
          </p:cNvSpPr>
          <p:nvPr/>
        </p:nvSpPr>
        <p:spPr bwMode="auto">
          <a:xfrm>
            <a:off x="2974987" y="2354054"/>
            <a:ext cx="26717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experience roaming</a:t>
            </a:r>
          </a:p>
        </p:txBody>
      </p:sp>
      <p:sp>
        <p:nvSpPr>
          <p:cNvPr id="186414" name="Rectangle 103"/>
          <p:cNvSpPr>
            <a:spLocks/>
          </p:cNvSpPr>
          <p:nvPr/>
        </p:nvSpPr>
        <p:spPr bwMode="auto">
          <a:xfrm>
            <a:off x="7123124" y="2341354"/>
            <a:ext cx="19319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across screens</a:t>
            </a:r>
          </a:p>
        </p:txBody>
      </p:sp>
      <p:sp>
        <p:nvSpPr>
          <p:cNvPr id="186415" name="Rectangle 104"/>
          <p:cNvSpPr>
            <a:spLocks/>
          </p:cNvSpPr>
          <p:nvPr/>
        </p:nvSpPr>
        <p:spPr bwMode="auto">
          <a:xfrm>
            <a:off x="468324" y="4195554"/>
            <a:ext cx="203041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convergence = </a:t>
            </a:r>
          </a:p>
        </p:txBody>
      </p:sp>
      <p:sp>
        <p:nvSpPr>
          <p:cNvPr id="186416" name="Rectangle 105"/>
          <p:cNvSpPr>
            <a:spLocks/>
          </p:cNvSpPr>
          <p:nvPr/>
        </p:nvSpPr>
        <p:spPr bwMode="auto">
          <a:xfrm>
            <a:off x="6272224" y="3839954"/>
            <a:ext cx="42068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new meaning of convergence is</a:t>
            </a:r>
            <a:br>
              <a:rPr lang="en-US" dirty="0" smtClean="0"/>
            </a:br>
            <a:r>
              <a:rPr lang="en-US" dirty="0" smtClean="0"/>
              <a:t>experience roaming across multiple screens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307170" y="660990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72161565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7397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2188" y="2449513"/>
            <a:ext cx="469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graphicFrame>
        <p:nvGraphicFramePr>
          <p:cNvPr id="135173" name="Group 5"/>
          <p:cNvGraphicFramePr>
            <a:graphicFrameLocks noGrp="1"/>
          </p:cNvGraphicFramePr>
          <p:nvPr/>
        </p:nvGraphicFramePr>
        <p:xfrm>
          <a:off x="246063" y="2878138"/>
          <a:ext cx="3362325" cy="3386136"/>
        </p:xfrm>
        <a:graphic>
          <a:graphicData uri="http://schemas.openxmlformats.org/drawingml/2006/table">
            <a:tbl>
              <a:tblPr/>
              <a:tblGrid>
                <a:gridCol w="261937"/>
                <a:gridCol w="2673350"/>
                <a:gridCol w="427038"/>
              </a:tblGrid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b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Social circle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Apps ecosystem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User data roaming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Service roaming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User interaction design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Industrial design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3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pitchFamily="-1" charset="0"/>
                          <a:ea typeface="ヒラギノ明朝 ProN W3" pitchFamily="-1" charset="-128"/>
                          <a:cs typeface="ヒラギノ明朝 ProN W3" pitchFamily="-1" charset="-128"/>
                          <a:sym typeface="Georgia" pitchFamily="-1" charset="0"/>
                        </a:rPr>
                        <a:t> Brand</a:t>
                      </a: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1F67"/>
                        </a:solidFill>
                        <a:effectLst/>
                        <a:latin typeface="Georgia" pitchFamily="-1" charset="0"/>
                        <a:ea typeface="ヒラギノ明朝 ProN W3" pitchFamily="-1" charset="-128"/>
                        <a:cs typeface="ヒラギノ明朝 ProN W3" pitchFamily="-1" charset="-128"/>
                        <a:sym typeface="Georgia" pitchFamily="-1" charset="0"/>
                      </a:endParaRPr>
                    </a:p>
                  </a:txBody>
                  <a:tcPr marL="50800" marR="50800" marT="50809" marB="50809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187436" name="Group 101"/>
          <p:cNvGrpSpPr>
            <a:grpSpLocks/>
          </p:cNvGrpSpPr>
          <p:nvPr/>
        </p:nvGrpSpPr>
        <p:grpSpPr bwMode="auto">
          <a:xfrm>
            <a:off x="452438" y="338138"/>
            <a:ext cx="9791700" cy="1277937"/>
            <a:chOff x="0" y="0"/>
            <a:chExt cx="6168" cy="805"/>
          </a:xfrm>
        </p:grpSpPr>
        <p:sp>
          <p:nvSpPr>
            <p:cNvPr id="187454" name="Rectangle 99"/>
            <p:cNvSpPr>
              <a:spLocks/>
            </p:cNvSpPr>
            <p:nvPr/>
          </p:nvSpPr>
          <p:spPr bwMode="auto">
            <a:xfrm>
              <a:off x="0" y="0"/>
              <a:ext cx="6155" cy="8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7455" name="Rectangle 100"/>
            <p:cNvSpPr>
              <a:spLocks/>
            </p:cNvSpPr>
            <p:nvPr/>
          </p:nvSpPr>
          <p:spPr bwMode="auto">
            <a:xfrm>
              <a:off x="0" y="0"/>
              <a:ext cx="6168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8750" bIns="0"/>
            <a:lstStyle/>
            <a:p>
              <a:pPr>
                <a:lnSpc>
                  <a:spcPct val="120000"/>
                </a:lnSpc>
              </a:pPr>
              <a:r>
                <a:rPr lang="en-US" sz="3600" dirty="0">
                  <a:solidFill>
                    <a:srgbClr val="2D2D8A"/>
                  </a:solidFill>
                  <a:latin typeface="Georgia" charset="0"/>
                  <a:cs typeface="Georgia" charset="0"/>
                  <a:sym typeface="Georgia" charset="0"/>
                </a:rPr>
                <a:t>Apple is the poster child of experience roaming</a:t>
              </a:r>
              <a:r>
                <a:rPr lang="en-US" sz="3200" dirty="0">
                  <a:solidFill>
                    <a:srgbClr val="2D2D8A"/>
                  </a:solidFill>
                  <a:latin typeface="Georgia" charset="0"/>
                  <a:ea typeface="ヒラギノ明朝 ProN W3" charset="0"/>
                  <a:cs typeface="ヒラギノ明朝 ProN W3" charset="0"/>
                  <a:sym typeface="Georgia" charset="0"/>
                </a:rPr>
                <a:t/>
              </a:r>
              <a:br>
                <a:rPr lang="en-US" sz="3200" dirty="0">
                  <a:solidFill>
                    <a:srgbClr val="2D2D8A"/>
                  </a:solidFill>
                  <a:latin typeface="Georgia" charset="0"/>
                  <a:ea typeface="ヒラギノ明朝 ProN W3" charset="0"/>
                  <a:cs typeface="ヒラギノ明朝 ProN W3" charset="0"/>
                  <a:sym typeface="Georgia" charset="0"/>
                </a:rPr>
              </a:br>
              <a:r>
                <a:rPr lang="en-US" sz="1700" dirty="0">
                  <a:solidFill>
                    <a:schemeClr val="tx1"/>
                  </a:solidFill>
                  <a:latin typeface="Georgia" charset="0"/>
                  <a:cs typeface="Georgia" charset="0"/>
                  <a:sym typeface="Georgia" charset="0"/>
                </a:rPr>
                <a:t>Apple leads by example, by delivering a consistent experience </a:t>
              </a:r>
              <a:r>
                <a:rPr lang="en-US" sz="1700">
                  <a:solidFill>
                    <a:schemeClr val="tx1"/>
                  </a:solidFill>
                  <a:latin typeface="Georgia" charset="0"/>
                  <a:cs typeface="Georgia" charset="0"/>
                  <a:sym typeface="Georgia" charset="0"/>
                </a:rPr>
                <a:t>across </a:t>
              </a:r>
              <a:r>
                <a:rPr lang="en-US" sz="1700" smtClean="0">
                  <a:solidFill>
                    <a:schemeClr val="tx1"/>
                  </a:solidFill>
                  <a:latin typeface="Georgia" charset="0"/>
                  <a:cs typeface="Georgia" charset="0"/>
                  <a:sym typeface="Georgia" charset="0"/>
                </a:rPr>
                <a:t>diverse </a:t>
              </a:r>
              <a:r>
                <a:rPr lang="en-US" sz="1700" dirty="0">
                  <a:solidFill>
                    <a:schemeClr val="tx1"/>
                  </a:solidFill>
                  <a:latin typeface="Georgia" charset="0"/>
                  <a:cs typeface="Georgia" charset="0"/>
                  <a:sym typeface="Georgia" charset="0"/>
                </a:rPr>
                <a:t>screens</a:t>
              </a:r>
            </a:p>
          </p:txBody>
        </p:sp>
      </p:grpSp>
      <p:pic>
        <p:nvPicPr>
          <p:cNvPr id="187437" name="Picture 10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7700" y="3260725"/>
            <a:ext cx="2887663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87438" name="Rectangle 103"/>
          <p:cNvSpPr>
            <a:spLocks/>
          </p:cNvSpPr>
          <p:nvPr/>
        </p:nvSpPr>
        <p:spPr bwMode="auto">
          <a:xfrm>
            <a:off x="576263" y="2451100"/>
            <a:ext cx="27971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Experience  roaming</a:t>
            </a:r>
          </a:p>
        </p:txBody>
      </p:sp>
      <p:sp>
        <p:nvSpPr>
          <p:cNvPr id="187439" name="Rectangle 104"/>
          <p:cNvSpPr>
            <a:spLocks/>
          </p:cNvSpPr>
          <p:nvPr/>
        </p:nvSpPr>
        <p:spPr bwMode="auto">
          <a:xfrm>
            <a:off x="3643313" y="3260725"/>
            <a:ext cx="444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Ping</a:t>
            </a:r>
          </a:p>
        </p:txBody>
      </p:sp>
      <p:sp>
        <p:nvSpPr>
          <p:cNvPr id="187440" name="Rectangle 105"/>
          <p:cNvSpPr>
            <a:spLocks/>
          </p:cNvSpPr>
          <p:nvPr/>
        </p:nvSpPr>
        <p:spPr bwMode="auto">
          <a:xfrm>
            <a:off x="3635375" y="3651250"/>
            <a:ext cx="9604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App Store</a:t>
            </a:r>
          </a:p>
        </p:txBody>
      </p:sp>
      <p:sp>
        <p:nvSpPr>
          <p:cNvPr id="187441" name="Rectangle 106"/>
          <p:cNvSpPr>
            <a:spLocks/>
          </p:cNvSpPr>
          <p:nvPr/>
        </p:nvSpPr>
        <p:spPr bwMode="auto">
          <a:xfrm>
            <a:off x="3613150" y="4013200"/>
            <a:ext cx="98266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MobileMe</a:t>
            </a:r>
          </a:p>
        </p:txBody>
      </p:sp>
      <p:sp>
        <p:nvSpPr>
          <p:cNvPr id="187442" name="Rectangle 107"/>
          <p:cNvSpPr>
            <a:spLocks/>
          </p:cNvSpPr>
          <p:nvPr/>
        </p:nvSpPr>
        <p:spPr bwMode="auto">
          <a:xfrm>
            <a:off x="3630613" y="4370388"/>
            <a:ext cx="1473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iTunes, AirPlay</a:t>
            </a:r>
          </a:p>
        </p:txBody>
      </p:sp>
      <p:sp>
        <p:nvSpPr>
          <p:cNvPr id="187443" name="Rectangle 108"/>
          <p:cNvSpPr>
            <a:spLocks/>
          </p:cNvSpPr>
          <p:nvPr/>
        </p:nvSpPr>
        <p:spPr bwMode="auto">
          <a:xfrm>
            <a:off x="3635375" y="4767263"/>
            <a:ext cx="3571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iOS</a:t>
            </a:r>
          </a:p>
        </p:txBody>
      </p:sp>
      <p:sp>
        <p:nvSpPr>
          <p:cNvPr id="187444" name="Rectangle 109"/>
          <p:cNvSpPr>
            <a:spLocks/>
          </p:cNvSpPr>
          <p:nvPr/>
        </p:nvSpPr>
        <p:spPr bwMode="auto">
          <a:xfrm>
            <a:off x="3635375" y="5146675"/>
            <a:ext cx="5699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Apple</a:t>
            </a:r>
          </a:p>
        </p:txBody>
      </p:sp>
      <p:sp>
        <p:nvSpPr>
          <p:cNvPr id="187445" name="Rectangle 110"/>
          <p:cNvSpPr>
            <a:spLocks/>
          </p:cNvSpPr>
          <p:nvPr/>
        </p:nvSpPr>
        <p:spPr bwMode="auto">
          <a:xfrm>
            <a:off x="3635375" y="5568950"/>
            <a:ext cx="569913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Apple</a:t>
            </a:r>
          </a:p>
        </p:txBody>
      </p:sp>
      <p:sp>
        <p:nvSpPr>
          <p:cNvPr id="187446" name="Rectangle 111"/>
          <p:cNvSpPr>
            <a:spLocks/>
          </p:cNvSpPr>
          <p:nvPr/>
        </p:nvSpPr>
        <p:spPr bwMode="auto">
          <a:xfrm>
            <a:off x="5978525" y="3335338"/>
            <a:ext cx="4476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iPod</a:t>
            </a:r>
          </a:p>
        </p:txBody>
      </p:sp>
      <p:sp>
        <p:nvSpPr>
          <p:cNvPr id="187447" name="Rectangle 112"/>
          <p:cNvSpPr>
            <a:spLocks/>
          </p:cNvSpPr>
          <p:nvPr/>
        </p:nvSpPr>
        <p:spPr bwMode="auto">
          <a:xfrm>
            <a:off x="6007100" y="3651250"/>
            <a:ext cx="68103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iPhone</a:t>
            </a:r>
          </a:p>
        </p:txBody>
      </p:sp>
      <p:sp>
        <p:nvSpPr>
          <p:cNvPr id="187448" name="Rectangle 113"/>
          <p:cNvSpPr>
            <a:spLocks/>
          </p:cNvSpPr>
          <p:nvPr/>
        </p:nvSpPr>
        <p:spPr bwMode="auto">
          <a:xfrm>
            <a:off x="6002338" y="3998913"/>
            <a:ext cx="4397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iPad</a:t>
            </a:r>
          </a:p>
        </p:txBody>
      </p:sp>
      <p:sp>
        <p:nvSpPr>
          <p:cNvPr id="187449" name="Rectangle 114"/>
          <p:cNvSpPr>
            <a:spLocks/>
          </p:cNvSpPr>
          <p:nvPr/>
        </p:nvSpPr>
        <p:spPr bwMode="auto">
          <a:xfrm>
            <a:off x="5978525" y="4370388"/>
            <a:ext cx="4191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Mac</a:t>
            </a:r>
          </a:p>
        </p:txBody>
      </p:sp>
      <p:sp>
        <p:nvSpPr>
          <p:cNvPr id="187450" name="Line 115"/>
          <p:cNvSpPr>
            <a:spLocks noChangeShapeType="1"/>
          </p:cNvSpPr>
          <p:nvPr/>
        </p:nvSpPr>
        <p:spPr bwMode="auto">
          <a:xfrm flipH="1">
            <a:off x="3535363" y="3152775"/>
            <a:ext cx="3003550" cy="1588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7451" name="Rectangle 116"/>
          <p:cNvSpPr>
            <a:spLocks/>
          </p:cNvSpPr>
          <p:nvPr/>
        </p:nvSpPr>
        <p:spPr bwMode="auto">
          <a:xfrm>
            <a:off x="5978525" y="4767263"/>
            <a:ext cx="89852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Apple TV</a:t>
            </a:r>
          </a:p>
        </p:txBody>
      </p:sp>
      <p:sp>
        <p:nvSpPr>
          <p:cNvPr id="187452" name="Rectangle 117"/>
          <p:cNvSpPr>
            <a:spLocks/>
          </p:cNvSpPr>
          <p:nvPr/>
        </p:nvSpPr>
        <p:spPr bwMode="auto">
          <a:xfrm>
            <a:off x="6997700" y="2451100"/>
            <a:ext cx="19827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Across screens</a:t>
            </a:r>
          </a:p>
        </p:txBody>
      </p:sp>
      <p:sp>
        <p:nvSpPr>
          <p:cNvPr id="187453" name="Rectangle 118"/>
          <p:cNvSpPr>
            <a:spLocks/>
          </p:cNvSpPr>
          <p:nvPr/>
        </p:nvSpPr>
        <p:spPr bwMode="auto">
          <a:xfrm>
            <a:off x="5962650" y="5146675"/>
            <a:ext cx="11588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8745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70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330320" y="675565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366208860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76004" y="862440"/>
            <a:ext cx="8257960" cy="6700411"/>
            <a:chOff x="1766525" y="1374016"/>
            <a:chExt cx="7173342" cy="5820365"/>
          </a:xfrm>
        </p:grpSpPr>
        <p:pic>
          <p:nvPicPr>
            <p:cNvPr id="3" name="Picture 2" descr="100M_3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6525" y="1374016"/>
              <a:ext cx="7173342" cy="57500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849287" y="6535226"/>
              <a:ext cx="958312" cy="659155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139410"/>
            <a:ext cx="9937103" cy="1332112"/>
          </a:xfrm>
          <a:solidFill>
            <a:schemeClr val="bg1"/>
          </a:solidFill>
        </p:spPr>
        <p:txBody>
          <a:bodyPr wrap="none" lIns="0" rIns="0" anchor="t"/>
          <a:lstStyle/>
          <a:p>
            <a:r>
              <a:rPr lang="en-US" dirty="0" smtClean="0"/>
              <a:t>The complex picture of the mobile phone market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But mobile phone market share doesn’t tell the full story</a:t>
            </a:r>
            <a:endParaRPr 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90482" y="658637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757825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It’s no longer about smartphones</a:t>
            </a:r>
            <a:br>
              <a:rPr lang="en-US" dirty="0" smtClean="0"/>
            </a:br>
            <a:r>
              <a:rPr lang="en-US" sz="2400" dirty="0" smtClean="0">
                <a:solidFill>
                  <a:srgbClr val="7F7F7F"/>
                </a:solidFill>
              </a:rPr>
              <a:t>Key ecosystems are expanding across 4 screens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330707" y="1615831"/>
            <a:ext cx="1751359" cy="55672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259387" y="1610479"/>
            <a:ext cx="1751359" cy="55672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73348" y="1621185"/>
            <a:ext cx="1751359" cy="55672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87118" y="1615833"/>
            <a:ext cx="1751359" cy="55672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pic>
        <p:nvPicPr>
          <p:cNvPr id="19" name="Picture 6" descr="Apple-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2820" y="3273797"/>
            <a:ext cx="586269" cy="70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new-google-logo-knockoff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332" y="4773187"/>
            <a:ext cx="1325245" cy="51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3"/>
          <p:cNvGrpSpPr/>
          <p:nvPr/>
        </p:nvGrpSpPr>
        <p:grpSpPr>
          <a:xfrm>
            <a:off x="2752031" y="1767494"/>
            <a:ext cx="722963" cy="484201"/>
            <a:chOff x="4187815" y="2004865"/>
            <a:chExt cx="1664449" cy="119662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87815" y="2004865"/>
              <a:ext cx="1664449" cy="119662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 bwMode="auto">
            <a:xfrm>
              <a:off x="4408227" y="2088837"/>
              <a:ext cx="1228006" cy="661290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</p:grpSp>
      <p:grpSp>
        <p:nvGrpSpPr>
          <p:cNvPr id="24" name="Group 30"/>
          <p:cNvGrpSpPr/>
          <p:nvPr/>
        </p:nvGrpSpPr>
        <p:grpSpPr>
          <a:xfrm>
            <a:off x="7065128" y="1767380"/>
            <a:ext cx="410885" cy="484957"/>
            <a:chOff x="2724150" y="1960851"/>
            <a:chExt cx="980859" cy="1242699"/>
          </a:xfrm>
        </p:grpSpPr>
        <p:pic>
          <p:nvPicPr>
            <p:cNvPr id="25" name="Picture 10" descr="ipad-sketch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4150" y="1960851"/>
              <a:ext cx="980859" cy="1242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 bwMode="auto">
            <a:xfrm>
              <a:off x="2865347" y="2109830"/>
              <a:ext cx="713713" cy="93420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</p:grpSp>
      <p:grpSp>
        <p:nvGrpSpPr>
          <p:cNvPr id="28" name="Group 29"/>
          <p:cNvGrpSpPr/>
          <p:nvPr/>
        </p:nvGrpSpPr>
        <p:grpSpPr>
          <a:xfrm>
            <a:off x="8952975" y="1766248"/>
            <a:ext cx="783832" cy="492507"/>
            <a:chOff x="1826265" y="1605990"/>
            <a:chExt cx="7221096" cy="4870455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741" l="0" r="9808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6265" y="1605990"/>
              <a:ext cx="7221096" cy="487045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auto">
            <a:xfrm>
              <a:off x="2256592" y="1899897"/>
              <a:ext cx="6171517" cy="3453404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286"/>
              <a:endParaRPr lang="en-US">
                <a:ea typeface="ヒラギノ角ゴ ProN W3" charset="-128"/>
                <a:cs typeface="ヒラギノ角ゴ ProN W3" charset="-128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447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6687"/>
          <a:stretch/>
        </p:blipFill>
        <p:spPr>
          <a:xfrm>
            <a:off x="4972037" y="3240482"/>
            <a:ext cx="448737" cy="776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53" b="98421" l="36604" r="935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916" r="6881" b="1893"/>
          <a:stretch/>
        </p:blipFill>
        <p:spPr>
          <a:xfrm>
            <a:off x="6875092" y="3151744"/>
            <a:ext cx="775410" cy="9535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0126" y="3223009"/>
            <a:ext cx="1261519" cy="81097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 cstate="screen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99273" l="2000" r="100000">
                        <a14:foregroundMark x1="52000" y1="89818" x2="52000" y2="89818"/>
                        <a14:foregroundMark x1="66000" y1="87636" x2="66000" y2="87636"/>
                        <a14:foregroundMark x1="64857" y1="92000" x2="64857" y2="92000"/>
                        <a14:foregroundMark x1="65429" y1="82545" x2="65429" y2="82545"/>
                        <a14:backgroundMark x1="65429" y1="75636" x2="65429" y2="75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848" y="3198934"/>
            <a:ext cx="1093434" cy="85912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 cstate="screen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70" b="100000" l="14074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9816" y="4583162"/>
            <a:ext cx="1293179" cy="8956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 cstate="screen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64" b="98404" l="0" r="98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9188" y="4635618"/>
            <a:ext cx="1127218" cy="79073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030" y="4610126"/>
            <a:ext cx="1503070" cy="8417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5073" y="4596682"/>
            <a:ext cx="1531625" cy="868606"/>
          </a:xfrm>
          <a:prstGeom prst="rect">
            <a:avLst/>
          </a:prstGeom>
          <a:ln>
            <a:solidFill>
              <a:srgbClr val="989898"/>
            </a:solidFill>
          </a:ln>
        </p:spPr>
      </p:pic>
      <p:cxnSp>
        <p:nvCxnSpPr>
          <p:cNvPr id="42" name="Straight Connector 41"/>
          <p:cNvCxnSpPr/>
          <p:nvPr/>
        </p:nvCxnSpPr>
        <p:spPr bwMode="auto">
          <a:xfrm flipH="1" flipV="1">
            <a:off x="427815" y="7184337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flipH="1" flipV="1">
            <a:off x="442165" y="580449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 flipH="1" flipV="1">
            <a:off x="442710" y="430041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268936" y="399629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Mac computers</a:t>
            </a:r>
            <a:endParaRPr lang="en-US" sz="1600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43403" y="399629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iPhone</a:t>
            </a:r>
            <a:endParaRPr lang="en-US" sz="1600" dirty="0"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372106" y="399629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iPad</a:t>
            </a:r>
            <a:endParaRPr lang="en-US" sz="1600" dirty="0">
              <a:latin typeface="+mj-lt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515218" y="3996291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Apple TV</a:t>
            </a:r>
            <a:endParaRPr lang="en-US" sz="1600" dirty="0">
              <a:latin typeface="+mj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61164" y="548735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Chrome browser</a:t>
            </a:r>
            <a:endParaRPr lang="en-US" sz="1600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24890" y="5487350"/>
            <a:ext cx="93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Android</a:t>
            </a:r>
            <a:endParaRPr lang="en-US" sz="1600" dirty="0">
              <a:latin typeface="+mj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64334" y="548735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Android tablets</a:t>
            </a:r>
            <a:endParaRPr lang="en-US" sz="1600" dirty="0"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07446" y="548735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Google TV</a:t>
            </a:r>
            <a:endParaRPr lang="en-US" sz="1600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253392" y="684111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Windows, Office</a:t>
            </a:r>
            <a:endParaRPr lang="en-US" sz="16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56562" y="684111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Windows 8</a:t>
            </a:r>
            <a:endParaRPr lang="en-US" sz="1600" dirty="0"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36207" y="684264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Windows Phone</a:t>
            </a:r>
            <a:endParaRPr lang="en-US" sz="1600" dirty="0"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512671" y="6842640"/>
            <a:ext cx="1712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Xbox</a:t>
            </a:r>
            <a:endParaRPr lang="en-US" sz="1600" dirty="0">
              <a:latin typeface="+mj-lt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65556" l="0" r="100000">
                        <a14:foregroundMark x1="30222" y1="46389" x2="30222" y2="46389"/>
                        <a14:foregroundMark x1="22444" y1="47222" x2="22444" y2="47222"/>
                        <a14:foregroundMark x1="23556" y1="41667" x2="23556" y2="41667"/>
                        <a14:foregroundMark x1="17778" y1="45556" x2="17778" y2="45556"/>
                        <a14:foregroundMark x1="71333" y1="53889" x2="71333" y2="53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880" y="5834528"/>
            <a:ext cx="1472149" cy="1177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6" cstate="screen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12271" y="5978544"/>
            <a:ext cx="504056" cy="918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4479" y="6050552"/>
            <a:ext cx="1008112" cy="6577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4679" y="6032664"/>
            <a:ext cx="1441239" cy="80997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991" y="5906536"/>
            <a:ext cx="1512168" cy="94244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175967" y="234126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PC</a:t>
            </a:r>
            <a:endParaRPr lang="en-US" sz="1600" dirty="0">
              <a:latin typeface="+mj-lt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336207" y="234126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smartphone</a:t>
            </a:r>
            <a:endParaRPr lang="en-US" sz="1600" dirty="0">
              <a:latin typeface="+mj-lt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58363" y="234126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tablet</a:t>
            </a:r>
            <a:endParaRPr lang="en-US" sz="1600" dirty="0">
              <a:latin typeface="+mj-lt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368655" y="2341265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smart TV</a:t>
            </a:r>
            <a:endParaRPr lang="en-US" sz="1600" dirty="0">
              <a:latin typeface="+mj-lt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 flipH="1" flipV="1">
            <a:off x="456763" y="293586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grpSp>
        <p:nvGrpSpPr>
          <p:cNvPr id="65" name="Group 64"/>
          <p:cNvGrpSpPr/>
          <p:nvPr/>
        </p:nvGrpSpPr>
        <p:grpSpPr>
          <a:xfrm>
            <a:off x="5050138" y="1765201"/>
            <a:ext cx="461082" cy="499496"/>
            <a:chOff x="5050138" y="1765201"/>
            <a:chExt cx="461082" cy="4994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50138" y="1765201"/>
              <a:ext cx="461082" cy="499496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 bwMode="auto">
            <a:xfrm>
              <a:off x="5185445" y="1879600"/>
              <a:ext cx="186655" cy="258341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5810237" y="723624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88721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 bwMode="auto">
          <a:xfrm>
            <a:off x="8080623" y="1487875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2015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Convergence in 2015 will be around ecosystems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experience roaming across many types of devices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43068" y="2183495"/>
            <a:ext cx="2065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ecosystem,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10s of screens</a:t>
            </a:r>
            <a:endParaRPr lang="en-US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30586" y="5006722"/>
            <a:ext cx="15881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ecosystems</a:t>
            </a:r>
            <a:endParaRPr lang="en-US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179652" y="2989337"/>
            <a:ext cx="2008409" cy="1595536"/>
            <a:chOff x="7890825" y="3289118"/>
            <a:chExt cx="2644610" cy="2100952"/>
          </a:xfrm>
        </p:grpSpPr>
        <p:grpSp>
          <p:nvGrpSpPr>
            <p:cNvPr id="40" name="Group 23"/>
            <p:cNvGrpSpPr/>
            <p:nvPr/>
          </p:nvGrpSpPr>
          <p:grpSpPr>
            <a:xfrm>
              <a:off x="7890825" y="4053492"/>
              <a:ext cx="722963" cy="484201"/>
              <a:chOff x="4526533" y="2004865"/>
              <a:chExt cx="1664449" cy="1196620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526533" y="2004865"/>
                <a:ext cx="1664449" cy="1196620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 bwMode="auto">
              <a:xfrm>
                <a:off x="4783335" y="2088836"/>
                <a:ext cx="1228006" cy="66129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>
                  <a:ea typeface="ヒラギノ角ゴ ProN W3" charset="-128"/>
                  <a:cs typeface="ヒラギノ角ゴ ProN W3" charset="-128"/>
                </a:endParaRPr>
              </a:p>
            </p:txBody>
          </p:sp>
        </p:grpSp>
        <p:grpSp>
          <p:nvGrpSpPr>
            <p:cNvPr id="43" name="Group 30"/>
            <p:cNvGrpSpPr/>
            <p:nvPr/>
          </p:nvGrpSpPr>
          <p:grpSpPr>
            <a:xfrm>
              <a:off x="8963941" y="4905113"/>
              <a:ext cx="410885" cy="484957"/>
              <a:chOff x="2724150" y="1960851"/>
              <a:chExt cx="980859" cy="1242699"/>
            </a:xfrm>
          </p:grpSpPr>
          <p:pic>
            <p:nvPicPr>
              <p:cNvPr id="44" name="Picture 10" descr="ipad-sketch"/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4150" y="1960851"/>
                <a:ext cx="980859" cy="12426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/>
              <p:cNvSpPr/>
              <p:nvPr/>
            </p:nvSpPr>
            <p:spPr bwMode="auto">
              <a:xfrm>
                <a:off x="2865347" y="2109833"/>
                <a:ext cx="713713" cy="934205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>
                  <a:ea typeface="ヒラギノ角ゴ ProN W3" charset="-128"/>
                  <a:cs typeface="ヒラギノ角ゴ ProN W3" charset="-128"/>
                </a:endParaRPr>
              </a:p>
            </p:txBody>
          </p:sp>
        </p:grpSp>
        <p:grpSp>
          <p:nvGrpSpPr>
            <p:cNvPr id="46" name="Group 29"/>
            <p:cNvGrpSpPr/>
            <p:nvPr/>
          </p:nvGrpSpPr>
          <p:grpSpPr>
            <a:xfrm>
              <a:off x="9751603" y="4037302"/>
              <a:ext cx="783832" cy="492507"/>
              <a:chOff x="719377" y="1605990"/>
              <a:chExt cx="7221096" cy="4870455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99741" l="0" r="9808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9377" y="1605990"/>
                <a:ext cx="7221096" cy="4870455"/>
              </a:xfrm>
              <a:prstGeom prst="rect">
                <a:avLst/>
              </a:prstGeom>
            </p:spPr>
          </p:pic>
          <p:sp>
            <p:nvSpPr>
              <p:cNvPr id="48" name="Rectangle 47"/>
              <p:cNvSpPr/>
              <p:nvPr/>
            </p:nvSpPr>
            <p:spPr bwMode="auto">
              <a:xfrm>
                <a:off x="1302602" y="1899902"/>
                <a:ext cx="6171514" cy="3453398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286"/>
                <a:endParaRPr lang="en-US">
                  <a:ea typeface="ヒラギノ角ゴ ProN W3" charset="-128"/>
                  <a:cs typeface="ヒラギノ角ゴ ProN W3" charset="-128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916782" y="3289118"/>
              <a:ext cx="461082" cy="499496"/>
              <a:chOff x="5050138" y="1765201"/>
              <a:chExt cx="461082" cy="499496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50138" y="1765201"/>
                <a:ext cx="461082" cy="499496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 bwMode="auto">
              <a:xfrm>
                <a:off x="5185445" y="1879600"/>
                <a:ext cx="186655" cy="258341"/>
              </a:xfrm>
              <a:prstGeom prst="rect">
                <a:avLst/>
              </a:prstGeom>
              <a:solidFill>
                <a:srgbClr val="F2F2F2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pitchFamily="-1" charset="0"/>
                  <a:ea typeface="ヒラギノ角ゴ ProN W3" pitchFamily="-1" charset="-128"/>
                  <a:cs typeface="ヒラギノ角ゴ ProN W3" pitchFamily="-1" charset="-128"/>
                  <a:sym typeface="Arial" pitchFamily="-1" charset="0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08605" y="3872561"/>
              <a:ext cx="948179" cy="877989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8445562" y="6085681"/>
            <a:ext cx="152684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experience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roaming</a:t>
            </a:r>
            <a:endParaRPr lang="en-US" dirty="0">
              <a:latin typeface="+mj-lt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56287" y="1487875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2010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2259387" y="1477169"/>
            <a:ext cx="2148828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2005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 flipH="1" flipV="1">
            <a:off x="427815" y="7051027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 flipH="1" flipV="1">
            <a:off x="442165" y="5880363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H="1" flipV="1">
            <a:off x="442710" y="460275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 flipH="1" flipV="1">
            <a:off x="456763" y="220795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4362" y="3170335"/>
            <a:ext cx="646412" cy="120744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610607" y="2195922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bill,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triple play</a:t>
            </a:r>
            <a:endParaRPr lang="en-US" dirty="0">
              <a:latin typeface="+mj-l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76657" y="2195922"/>
            <a:ext cx="198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one device,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1,000s of apps</a:t>
            </a:r>
            <a:endParaRPr lang="en-US" dirty="0">
              <a:latin typeface="+mj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80611" y="5006722"/>
            <a:ext cx="12119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network </a:t>
            </a:r>
            <a:endParaRPr lang="en-US" dirty="0">
              <a:latin typeface="+mj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635207" y="5006722"/>
            <a:ext cx="9703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</a:t>
            </a:r>
            <a:endParaRPr lang="en-US" dirty="0">
              <a:latin typeface="+mj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57929" y="3073212"/>
            <a:ext cx="1062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vision</a:t>
            </a:r>
            <a:endParaRPr lang="en-US" b="1" dirty="0">
              <a:latin typeface="+mj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1238" y="4754698"/>
            <a:ext cx="956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focal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point</a:t>
            </a:r>
            <a:endParaRPr lang="en-US" b="1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52943" y="6070124"/>
            <a:ext cx="147270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c</a:t>
            </a:r>
            <a:r>
              <a:rPr lang="en-US" b="1" dirty="0" smtClean="0">
                <a:latin typeface="+mj-lt"/>
              </a:rPr>
              <a:t>ompete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based on</a:t>
            </a:r>
            <a:endParaRPr lang="en-US" b="1" dirty="0">
              <a:latin typeface="+mj-lt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04080" y="6070124"/>
            <a:ext cx="113364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price of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r>
              <a:rPr lang="en-US" dirty="0" smtClean="0">
                <a:latin typeface="+mj-lt"/>
              </a:rPr>
              <a:t>service</a:t>
            </a:r>
            <a:endParaRPr lang="en-US" dirty="0">
              <a:latin typeface="+mj-l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518623" y="6070124"/>
            <a:ext cx="1172116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number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of apps</a:t>
            </a:r>
            <a:endParaRPr lang="en-US" dirty="0">
              <a:latin typeface="+mj-lt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1991" y="2882368"/>
            <a:ext cx="1795804" cy="134086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784362" y="7176507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90890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none" lIns="0" rIns="0"/>
          <a:lstStyle/>
          <a:p>
            <a:r>
              <a:rPr lang="en-US" dirty="0" smtClean="0"/>
              <a:t>Competition will move to experience roaming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competition will shift from number of apps to experience roaming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smtClean="0"/>
              <a:t>Mobile platform </a:t>
            </a:r>
            <a:r>
              <a:rPr lang="en-US" dirty="0"/>
              <a:t>landscape will further consolidate around Apple and </a:t>
            </a:r>
            <a:r>
              <a:rPr lang="en-US" dirty="0" smtClean="0"/>
              <a:t>Google</a:t>
            </a:r>
            <a:br>
              <a:rPr lang="en-US" dirty="0" smtClean="0"/>
            </a:br>
            <a:r>
              <a:rPr lang="en-US" sz="1800" dirty="0" smtClean="0">
                <a:solidFill>
                  <a:srgbClr val="595959"/>
                </a:solidFill>
              </a:rPr>
              <a:t>both ecosystems are propelled by strong network effects and protected by user lock-in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Microsoft </a:t>
            </a:r>
            <a:r>
              <a:rPr lang="en-US" dirty="0"/>
              <a:t>will continue its push to become the 3rd </a:t>
            </a:r>
            <a:r>
              <a:rPr lang="en-US" dirty="0" smtClean="0"/>
              <a:t>ecosystem</a:t>
            </a:r>
            <a:br>
              <a:rPr lang="en-US" dirty="0" smtClean="0"/>
            </a:br>
            <a:r>
              <a:rPr lang="en-US" sz="1800" dirty="0" smtClean="0">
                <a:solidFill>
                  <a:srgbClr val="595959"/>
                </a:solidFill>
              </a:rPr>
              <a:t>faces long uphill battle as it needs to win users back from Apple and Google ecosystems</a:t>
            </a:r>
          </a:p>
          <a:p>
            <a:pPr>
              <a:lnSpc>
                <a:spcPct val="130000"/>
              </a:lnSpc>
            </a:pPr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Facebook will rally behind mobile </a:t>
            </a:r>
            <a:r>
              <a:rPr lang="en-US" dirty="0"/>
              <a:t>web </a:t>
            </a:r>
            <a:r>
              <a:rPr lang="en-US" dirty="0" smtClean="0"/>
              <a:t>to become 4th horse</a:t>
            </a:r>
            <a:br>
              <a:rPr lang="en-US" dirty="0" smtClean="0"/>
            </a:br>
            <a:r>
              <a:rPr lang="en-US" sz="1800" dirty="0" smtClean="0">
                <a:solidFill>
                  <a:srgbClr val="595959"/>
                </a:solidFill>
              </a:rPr>
              <a:t>driven by the need to weaken native platforms and disintermediate native app stores</a:t>
            </a:r>
            <a:endParaRPr lang="en-US" dirty="0" smtClean="0"/>
          </a:p>
          <a:p>
            <a:pPr marL="0" indent="0">
              <a:lnSpc>
                <a:spcPct val="130000"/>
              </a:lnSpc>
            </a:pPr>
            <a:endParaRPr lang="en-US" dirty="0" smtClean="0"/>
          </a:p>
          <a:p>
            <a:pPr marL="0" indent="0">
              <a:lnSpc>
                <a:spcPct val="130000"/>
              </a:lnSpc>
            </a:pPr>
            <a:r>
              <a:rPr lang="en-US" dirty="0" smtClean="0"/>
              <a:t>Platform competition will shift from number of apps to experience roaming</a:t>
            </a:r>
            <a:br>
              <a:rPr lang="en-US" dirty="0" smtClean="0"/>
            </a:br>
            <a:r>
              <a:rPr lang="en-US" sz="1800" dirty="0" smtClean="0">
                <a:solidFill>
                  <a:srgbClr val="595959"/>
                </a:solidFill>
              </a:rPr>
              <a:t>as all platforms will strive to reach users across all touch-points and devices</a:t>
            </a:r>
          </a:p>
          <a:p>
            <a:pPr marL="0" indent="0">
              <a:lnSpc>
                <a:spcPct val="130000"/>
              </a:lnSpc>
            </a:pPr>
            <a:endParaRPr lang="en-US" sz="18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15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>
            <a:off x="-990600" y="4762500"/>
            <a:ext cx="4902200" cy="2462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8E2621"/>
                </a:solidFill>
                <a:latin typeface="Georgia"/>
                <a:ea typeface="ヒラギノ明朝 ProN W3"/>
              </a:rPr>
              <a:t>“Developing for TV:</a:t>
            </a:r>
          </a:p>
          <a:p>
            <a:pPr algn="r"/>
            <a:r>
              <a:rPr lang="en-US" dirty="0" smtClean="0">
                <a:solidFill>
                  <a:srgbClr val="8E2621"/>
                </a:solidFill>
                <a:latin typeface="Georgia"/>
                <a:ea typeface="ヒラギノ明朝 ProN W3"/>
              </a:rPr>
              <a:t>Crossing the chasm </a:t>
            </a:r>
          </a:p>
          <a:p>
            <a:pPr algn="r"/>
            <a:r>
              <a:rPr lang="en-US" dirty="0" smtClean="0">
                <a:solidFill>
                  <a:srgbClr val="8E2621"/>
                </a:solidFill>
                <a:latin typeface="Georgia"/>
                <a:ea typeface="ヒラギノ明朝 ProN W3"/>
              </a:rPr>
              <a:t>between screens” </a:t>
            </a:r>
            <a: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article published in the </a:t>
            </a:r>
          </a:p>
          <a:p>
            <a:pPr algn="r"/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VisionMobile blog</a:t>
            </a:r>
          </a:p>
          <a:p>
            <a:pPr algn="r"/>
            <a:endParaRPr lang="en-US" dirty="0" smtClean="0">
              <a:solidFill>
                <a:srgbClr val="800000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err="1" smtClean="0">
                <a:solidFill>
                  <a:srgbClr val="800000"/>
                </a:solidFill>
                <a:latin typeface="Georgia"/>
                <a:ea typeface="ヒラギノ明朝 ProN W3"/>
              </a:rPr>
              <a:t>visionmobile.com</a:t>
            </a:r>
            <a:r>
              <a:rPr lang="en-US" dirty="0" smtClean="0">
                <a:solidFill>
                  <a:srgbClr val="800000"/>
                </a:solidFill>
                <a:latin typeface="Georgia"/>
                <a:ea typeface="ヒラギノ明朝 ProN W3"/>
              </a:rPr>
              <a:t>/blog</a:t>
            </a:r>
            <a:endParaRPr lang="en-US" dirty="0"/>
          </a:p>
        </p:txBody>
      </p:sp>
      <p:pic>
        <p:nvPicPr>
          <p:cNvPr id="6" name="Picture 5" descr="VM_ScreenChasm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4300" y="509460"/>
            <a:ext cx="5113338" cy="42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835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/>
          </p:cNvSpPr>
          <p:nvPr/>
        </p:nvSpPr>
        <p:spPr bwMode="auto">
          <a:xfrm>
            <a:off x="7554913" y="7285038"/>
            <a:ext cx="213518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26" bIns="0" anchor="ctr"/>
          <a:lstStyle/>
          <a:p>
            <a:pPr marL="39688" algn="r"/>
            <a:r>
              <a:rPr lang="en-US" sz="900">
                <a:solidFill>
                  <a:srgbClr val="808080"/>
                </a:solidFill>
                <a:latin typeface="Georgia" charset="0"/>
                <a:cs typeface="Georgia" charset="0"/>
                <a:sym typeface="Georgia" charset="0"/>
              </a:rPr>
              <a:t>Copyright VisionMobile 2011</a:t>
            </a:r>
          </a:p>
        </p:txBody>
      </p:sp>
      <p:pic>
        <p:nvPicPr>
          <p:cNvPr id="56324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5" name="Picture 4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025" y="7175500"/>
            <a:ext cx="9398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3175"/>
            <a:ext cx="10744201" cy="1930400"/>
          </a:xfrm>
          <a:prstGeom prst="rect">
            <a:avLst/>
          </a:prstGeom>
          <a:gradFill rotWithShape="0">
            <a:gsLst>
              <a:gs pos="0">
                <a:srgbClr val="000000">
                  <a:alpha val="59998"/>
                </a:srgbClr>
              </a:gs>
              <a:gs pos="100000">
                <a:srgbClr val="FFFFFF">
                  <a:alpha val="5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Accessories</a:t>
            </a:r>
            <a:endParaRPr lang="en-US" sz="38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next frontier for platform differentiation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  <p:pic>
        <p:nvPicPr>
          <p:cNvPr id="8" name="Picture 7" descr="iStock_000011718337Medium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73956" y="2687701"/>
            <a:ext cx="7143258" cy="48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846237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Device accessories were a </a:t>
            </a:r>
            <a:r>
              <a:rPr lang="en-US" dirty="0"/>
              <a:t>$32B market in 2011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iphone accessories   Google Search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503" y="1399867"/>
            <a:ext cx="3110769" cy="5354739"/>
          </a:xfrm>
          <a:prstGeom prst="rect">
            <a:avLst/>
          </a:prstGeom>
        </p:spPr>
      </p:pic>
      <p:pic>
        <p:nvPicPr>
          <p:cNvPr id="7" name="Picture 6" descr="iphone accessories   Google Search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2705" y="1399867"/>
            <a:ext cx="3110769" cy="5398038"/>
          </a:xfrm>
          <a:prstGeom prst="rect">
            <a:avLst/>
          </a:prstGeom>
        </p:spPr>
      </p:pic>
      <p:pic>
        <p:nvPicPr>
          <p:cNvPr id="8" name="Picture 7" descr="iphone accessories   Google Search.pn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9339" y="1399867"/>
            <a:ext cx="3110769" cy="5527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7855" y="6949777"/>
            <a:ext cx="2150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Source: ABI Research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0300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 bwMode="auto">
          <a:xfrm>
            <a:off x="1555870" y="2111486"/>
            <a:ext cx="7973820" cy="4556364"/>
          </a:xfrm>
          <a:prstGeom prst="ellips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Device accessories are the ‘local cloud’ </a:t>
            </a:r>
            <a:br>
              <a:rPr lang="en-US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Extend utility of the device directly adding value to the platform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 descr="iPhone Speakers   iPhone Portable Speakers and Docking Clock Radios   Apple Store  U.S. 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43163" y="2111486"/>
            <a:ext cx="1903850" cy="1558471"/>
          </a:xfrm>
          <a:prstGeom prst="rect">
            <a:avLst/>
          </a:prstGeom>
        </p:spPr>
      </p:pic>
      <p:pic>
        <p:nvPicPr>
          <p:cNvPr id="54" name="Picture 53" descr="iPhone Power Accessories   iPhone Power Adapters  Charging Stations   External Batteries   Apple Store  U.S. 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948" y="3597786"/>
            <a:ext cx="1016075" cy="1365153"/>
          </a:xfrm>
          <a:prstGeom prst="rect">
            <a:avLst/>
          </a:prstGeom>
        </p:spPr>
      </p:pic>
      <p:pic>
        <p:nvPicPr>
          <p:cNvPr id="55" name="Picture 54" descr="iPhone Headphones   Hands Free  Wired  Mono and Stereo Bluetooth Headsets   Apple Store  U.S. 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9899" y="3423150"/>
            <a:ext cx="1079581" cy="1326407"/>
          </a:xfrm>
          <a:prstGeom prst="rect">
            <a:avLst/>
          </a:prstGeom>
        </p:spPr>
      </p:pic>
      <p:pic>
        <p:nvPicPr>
          <p:cNvPr id="56" name="Picture 55" descr="Health   Fitness iPhone Accessories   iPhone Armbands   Headphones   Apple Store  U.S. 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8651" y="5278157"/>
            <a:ext cx="2420344" cy="1627826"/>
          </a:xfrm>
          <a:prstGeom prst="rect">
            <a:avLst/>
          </a:prstGeom>
        </p:spPr>
      </p:pic>
      <p:pic>
        <p:nvPicPr>
          <p:cNvPr id="57" name="Picture 56" descr="iPhone Car Accessories   iPhone Car Chargers  Bluetooth Headsets   FM Transmitters   Apple Store  U.S. 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3928" y="5038553"/>
            <a:ext cx="1143085" cy="1867430"/>
          </a:xfrm>
          <a:prstGeom prst="rect">
            <a:avLst/>
          </a:prstGeom>
        </p:spPr>
      </p:pic>
      <p:pic>
        <p:nvPicPr>
          <p:cNvPr id="58" name="Picture 57" descr="iPhone Cables   Docks   Apple Universal Dock  Adapters   Audio Video Cables   Apple Store  U.S. 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7033" y="5755955"/>
            <a:ext cx="1365352" cy="1473574"/>
          </a:xfrm>
          <a:prstGeom prst="rect">
            <a:avLst/>
          </a:prstGeom>
        </p:spPr>
      </p:pic>
      <p:pic>
        <p:nvPicPr>
          <p:cNvPr id="59" name="Picture 58" descr="iPhone Cases  Armbands   Screen Protectors   Apple Store  U.S. 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8004" y="1492250"/>
            <a:ext cx="940822" cy="1479162"/>
          </a:xfrm>
          <a:prstGeom prst="rect">
            <a:avLst/>
          </a:prstGeom>
        </p:spPr>
      </p:pic>
      <p:pic>
        <p:nvPicPr>
          <p:cNvPr id="60" name="Picture 59" descr="App Enabled Accessories   Apple Store  U.S. 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63908" y="1921915"/>
            <a:ext cx="1794378" cy="145963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5740" y="3918350"/>
            <a:ext cx="2757423" cy="11202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64834" y="6736706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66407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449523" y="1508921"/>
            <a:ext cx="2712414" cy="446300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Span multiple categories, price points</a:t>
            </a:r>
            <a:br>
              <a:rPr lang="en-US" dirty="0" smtClean="0"/>
            </a:b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and popularity levels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76130"/>
              </p:ext>
            </p:extLst>
          </p:nvPr>
        </p:nvGraphicFramePr>
        <p:xfrm>
          <a:off x="505213" y="1508370"/>
          <a:ext cx="2639385" cy="4393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385"/>
              </a:tblGrid>
              <a:tr h="638441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chemeClr val="accent1">
                              <a:lumMod val="25000"/>
                            </a:schemeClr>
                          </a:solidFill>
                          <a:latin typeface="Georgia"/>
                          <a:cs typeface="Georgia"/>
                        </a:rPr>
                        <a:t>iPhone accessories</a:t>
                      </a:r>
                      <a:endParaRPr lang="en-US" sz="1800" dirty="0">
                        <a:solidFill>
                          <a:schemeClr val="accent1">
                            <a:lumMod val="25000"/>
                          </a:schemeClr>
                        </a:solidFill>
                        <a:latin typeface="Georgia"/>
                        <a:cs typeface="Georgia"/>
                      </a:endParaRPr>
                    </a:p>
                  </a:txBody>
                  <a:tcPr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App enabled / </a:t>
                      </a:r>
                      <a:r>
                        <a:rPr lang="en-US" sz="1400" b="0" i="0" u="none" strike="noStrike" dirty="0" smtClean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Extras</a:t>
                      </a:r>
                      <a:endParaRPr lang="en-US" sz="1400" b="0" i="0" u="none" strike="noStrike" dirty="0">
                        <a:solidFill>
                          <a:srgbClr val="092048"/>
                        </a:solidFill>
                        <a:effectLst/>
                        <a:latin typeface="Georgia"/>
                        <a:cs typeface="Georgia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Armbands &amp; cases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Cables &amp; docks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Car accessories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Headsets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Health &amp; Fitness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Power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  <a:tr h="469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92048"/>
                          </a:solidFill>
                          <a:effectLst/>
                          <a:latin typeface="Georgia"/>
                          <a:cs typeface="Georgia"/>
                        </a:rPr>
                        <a:t>Speakers</a:t>
                      </a: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sp>
        <p:nvSpPr>
          <p:cNvPr id="9" name="Content Placeholder 7"/>
          <p:cNvSpPr txBox="1">
            <a:spLocks/>
          </p:cNvSpPr>
          <p:nvPr/>
        </p:nvSpPr>
        <p:spPr>
          <a:xfrm>
            <a:off x="866596" y="6812337"/>
            <a:ext cx="9144080" cy="53946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/>
          <a:p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646464"/>
              </a:solidFill>
              <a:effectLst/>
              <a:uLnTx/>
              <a:uFillTx/>
              <a:latin typeface="+mj-lt"/>
              <a:ea typeface="+mn-ea"/>
              <a:cs typeface="Georgia"/>
            </a:endParaRPr>
          </a:p>
          <a:p>
            <a:r>
              <a:rPr lang="en-US" sz="1200" i="1" baseline="30000" dirty="0" smtClean="0">
                <a:latin typeface="+mj-lt"/>
              </a:rPr>
              <a:t>1</a:t>
            </a:r>
            <a:r>
              <a:rPr lang="en-US" sz="1200" i="1" dirty="0" smtClean="0">
                <a:latin typeface="+mj-lt"/>
              </a:rPr>
              <a:t> Based on top-seller products listed for each category</a:t>
            </a:r>
          </a:p>
          <a:p>
            <a:r>
              <a:rPr lang="en-US" sz="1200" i="1" baseline="30000" dirty="0" smtClean="0">
                <a:latin typeface="+mj-lt"/>
              </a:rPr>
              <a:t>2</a:t>
            </a:r>
            <a:r>
              <a:rPr lang="en-US" sz="1200" i="1" dirty="0" smtClean="0">
                <a:latin typeface="+mj-lt"/>
              </a:rPr>
              <a:t> Number of  category products listed in overall 20 top-seller accessories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95548" y="5971927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10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50520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9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05493" y="5971927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8</a:t>
            </a:r>
            <a:endParaRPr lang="en-US" dirty="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760465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7</a:t>
            </a:r>
            <a:endParaRPr lang="en-US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16927" y="5971927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6</a:t>
            </a:r>
            <a:endParaRPr lang="en-US" dirty="0"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1899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>
                <a:latin typeface="+mj-lt"/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26872" y="5971927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4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181844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3</a:t>
            </a:r>
            <a:endParaRPr lang="en-US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32581" y="5971927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2</a:t>
            </a:r>
            <a:endParaRPr lang="en-US" dirty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87554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1</a:t>
            </a:r>
            <a:endParaRPr lang="en-US" dirty="0"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739779" y="6371939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dirty="0">
                <a:solidFill>
                  <a:schemeClr val="accent1">
                    <a:lumMod val="25000"/>
                  </a:schemeClr>
                </a:solidFill>
                <a:latin typeface="Georgia"/>
                <a:cs typeface="Georgia"/>
              </a:rPr>
              <a:t>products in top-20</a:t>
            </a:r>
            <a:r>
              <a:rPr lang="en-GB" sz="1800" baseline="30000" dirty="0">
                <a:solidFill>
                  <a:schemeClr val="accent1">
                    <a:lumMod val="25000"/>
                  </a:schemeClr>
                </a:solidFill>
                <a:latin typeface="Georgia"/>
                <a:cs typeface="Georgia"/>
              </a:rPr>
              <a:t>2</a:t>
            </a:r>
            <a:endParaRPr lang="en-US" sz="1800" baseline="30000" dirty="0">
              <a:solidFill>
                <a:schemeClr val="accent1">
                  <a:lumMod val="25000"/>
                </a:schemeClr>
              </a:solidFill>
              <a:latin typeface="Georgia"/>
              <a:cs typeface="Georg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52146" y="2143239"/>
            <a:ext cx="7548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$</a:t>
            </a:r>
            <a:r>
              <a:rPr lang="en-US" dirty="0" smtClean="0">
                <a:latin typeface="+mj-lt"/>
              </a:rPr>
              <a:t>113</a:t>
            </a:r>
            <a:endParaRPr lang="en-US" dirty="0"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39550" y="2619513"/>
            <a:ext cx="6699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$23</a:t>
            </a:r>
            <a:endParaRPr lang="en-US" dirty="0"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90624" y="3066276"/>
            <a:ext cx="67205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$36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68115" y="4955501"/>
            <a:ext cx="680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$38</a:t>
            </a:r>
            <a:endParaRPr lang="en-US" dirty="0"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75537" y="4002950"/>
            <a:ext cx="6197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$71</a:t>
            </a:r>
            <a:endParaRPr lang="en-US" dirty="0"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39854" y="5971928"/>
            <a:ext cx="645027" cy="38972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dirty="0" smtClean="0">
                <a:latin typeface="+mj-lt"/>
              </a:rPr>
              <a:t>0</a:t>
            </a:r>
            <a:endParaRPr lang="en-US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36004" y="3515280"/>
            <a:ext cx="6475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$57</a:t>
            </a:r>
            <a:endParaRPr 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13631" y="4517699"/>
            <a:ext cx="6760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$96</a:t>
            </a:r>
            <a:endParaRPr lang="en-US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146061" y="5397590"/>
            <a:ext cx="8157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$267</a:t>
            </a:r>
            <a:endParaRPr lang="en-US" dirty="0">
              <a:latin typeface="+mj-lt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13907" y="2143239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>
            <a:off x="623423" y="2613159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>
            <a:off x="617063" y="3083079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626579" y="3537123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/>
          <p:cNvCxnSpPr/>
          <p:nvPr/>
        </p:nvCxnSpPr>
        <p:spPr bwMode="auto">
          <a:xfrm>
            <a:off x="620219" y="4038795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>
            <a:off x="613859" y="4492839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>
            <a:off x="623375" y="4978635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/>
          <p:cNvCxnSpPr/>
          <p:nvPr/>
        </p:nvCxnSpPr>
        <p:spPr bwMode="auto">
          <a:xfrm>
            <a:off x="617015" y="5400927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>
            <a:off x="626531" y="5886723"/>
            <a:ext cx="9698963" cy="0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4181087" y="1630825"/>
            <a:ext cx="4581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b="1" dirty="0" smtClean="0">
                <a:solidFill>
                  <a:schemeClr val="accent1">
                    <a:lumMod val="25000"/>
                  </a:schemeClr>
                </a:solidFill>
                <a:latin typeface="Georgia"/>
                <a:cs typeface="Georgia"/>
              </a:rPr>
              <a:t>ASP and popularity across categories</a:t>
            </a:r>
            <a:endParaRPr lang="en-US" sz="1800" b="1" baseline="30000" dirty="0">
              <a:solidFill>
                <a:schemeClr val="accent1">
                  <a:lumMod val="25000"/>
                </a:schemeClr>
              </a:solidFill>
              <a:latin typeface="Georgia"/>
              <a:cs typeface="Georgia"/>
            </a:endParaRPr>
          </a:p>
        </p:txBody>
      </p:sp>
      <p:pic>
        <p:nvPicPr>
          <p:cNvPr id="52" name="Picture 19" descr="pencil-circl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0189" y="2423457"/>
            <a:ext cx="1546225" cy="894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/>
          <p:nvPr/>
        </p:nvSpPr>
        <p:spPr>
          <a:xfrm>
            <a:off x="8228793" y="6741271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963164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none" lIns="0" rIns="0"/>
          <a:lstStyle/>
          <a:p>
            <a:r>
              <a:rPr lang="en-US" dirty="0" smtClean="0"/>
              <a:t>Accessories drive the platform business</a:t>
            </a:r>
            <a:br>
              <a:rPr lang="en-US" dirty="0" smtClean="0"/>
            </a:br>
            <a:r>
              <a:rPr lang="en-US" sz="2000" dirty="0">
                <a:solidFill>
                  <a:schemeClr val="tx2">
                    <a:lumMod val="65000"/>
                    <a:lumOff val="35000"/>
                  </a:schemeClr>
                </a:solidFill>
              </a:rPr>
              <a:t>the more accessories sold, the more devices are sold, and vice-versa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06129" y="6372973"/>
            <a:ext cx="3414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rgbClr val="7F7F7F"/>
                </a:solidFill>
                <a:latin typeface="Georgia"/>
                <a:cs typeface="Georgia"/>
              </a:rPr>
              <a:t>Source: VisionMobile research</a:t>
            </a:r>
            <a:endParaRPr lang="en-US" sz="1600" dirty="0">
              <a:solidFill>
                <a:srgbClr val="7F7F7F"/>
              </a:solidFill>
              <a:latin typeface="Georgia"/>
              <a:cs typeface="Georgia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3180920"/>
              </p:ext>
            </p:extLst>
          </p:nvPr>
        </p:nvGraphicFramePr>
        <p:xfrm>
          <a:off x="1182785" y="1643625"/>
          <a:ext cx="7955781" cy="476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23598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Accessories are a part of iOS economics</a:t>
            </a:r>
            <a:br>
              <a:rPr lang="en-US" dirty="0" smtClean="0"/>
            </a:br>
            <a:r>
              <a:rPr lang="en-US" sz="2000" dirty="0" smtClean="0">
                <a:solidFill>
                  <a:schemeClr val="tx2">
                    <a:lumMod val="65000"/>
                    <a:lumOff val="35000"/>
                  </a:schemeClr>
                </a:solidFill>
              </a:rPr>
              <a:t>Accessories create user lock-in, differentiation and revenues for Apple</a:t>
            </a:r>
            <a:endParaRPr lang="en-US" sz="20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3" descr="arrow_circle_3"/>
          <p:cNvPicPr>
            <a:picLocks noChangeAspect="1" noChangeArrowheads="1"/>
          </p:cNvPicPr>
          <p:nvPr/>
        </p:nvPicPr>
        <p:blipFill>
          <a:blip r:embed="rId3">
            <a:lum bright="26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067409">
            <a:off x="3229854" y="2528474"/>
            <a:ext cx="3346068" cy="343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037095" y="4715708"/>
            <a:ext cx="2030033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+mj-lt"/>
              </a:rPr>
              <a:t>iOS platform</a:t>
            </a:r>
          </a:p>
        </p:txBody>
      </p:sp>
      <p:pic>
        <p:nvPicPr>
          <p:cNvPr id="12" name="Picture 6" descr="12282598707YbD6m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351" y="1888125"/>
            <a:ext cx="570155" cy="652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7920381" y="1661857"/>
            <a:ext cx="1685160" cy="107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  <a:cs typeface="Nokia Pure Text (Body)"/>
              </a:rPr>
              <a:t>developers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  <a:cs typeface="Nokia Pure Text (Body)"/>
              </a:rPr>
              <a:t> </a:t>
            </a:r>
            <a:r>
              <a:rPr lang="en-US" sz="1600" dirty="0" err="1" smtClean="0">
                <a:latin typeface="+mj-lt"/>
                <a:cs typeface="Nokia Pure Text (Body)"/>
              </a:rPr>
              <a:t>s/w</a:t>
            </a:r>
            <a:r>
              <a:rPr lang="en-US" sz="1600" dirty="0" smtClean="0">
                <a:latin typeface="+mj-lt"/>
                <a:cs typeface="Nokia Pure Text (Body)"/>
              </a:rPr>
              <a:t> </a:t>
            </a:r>
            <a:r>
              <a:rPr lang="en-US" sz="1600" dirty="0">
                <a:latin typeface="+mj-lt"/>
                <a:cs typeface="Nokia Pure Text (Body)"/>
              </a:rPr>
              <a:t>publishers</a:t>
            </a:r>
            <a:br>
              <a:rPr lang="en-US" sz="1600" dirty="0">
                <a:latin typeface="+mj-lt"/>
                <a:cs typeface="Nokia Pure Text (Body)"/>
              </a:rPr>
            </a:br>
            <a:r>
              <a:rPr lang="en-US" sz="1600" dirty="0">
                <a:latin typeface="+mj-lt"/>
                <a:cs typeface="Nokia Pure Text (Body)"/>
              </a:rPr>
              <a:t>content retailers</a:t>
            </a:r>
            <a:br>
              <a:rPr lang="en-US" sz="1600" dirty="0">
                <a:latin typeface="+mj-lt"/>
                <a:cs typeface="Nokia Pure Text (Body)"/>
              </a:rPr>
            </a:br>
            <a:r>
              <a:rPr lang="en-US" sz="1600" dirty="0">
                <a:latin typeface="+mj-lt"/>
                <a:cs typeface="Nokia Pure Text (Body)"/>
              </a:rPr>
              <a:t>internet players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085062" y="1889605"/>
            <a:ext cx="909010" cy="58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  <a:cs typeface="Nokia Pure Text (Body)"/>
              </a:rPr>
              <a:t>media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  <a:cs typeface="Nokia Pure Text (Body)"/>
              </a:rPr>
              <a:t>buyers</a:t>
            </a:r>
          </a:p>
        </p:txBody>
      </p:sp>
      <p:pic>
        <p:nvPicPr>
          <p:cNvPr id="15" name="Picture 16" descr="cellular-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820" y="3755924"/>
            <a:ext cx="971858" cy="998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911413" y="4813312"/>
            <a:ext cx="1127877" cy="338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j-lt"/>
                <a:cs typeface="Nokia Pure Text (Body)"/>
              </a:rPr>
              <a:t>operators</a:t>
            </a:r>
          </a:p>
        </p:txBody>
      </p:sp>
      <p:pic>
        <p:nvPicPr>
          <p:cNvPr id="17" name="Picture 3" descr="ist2_3612677-people-silhouette-collectio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6371" y="6383867"/>
            <a:ext cx="1924997" cy="60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2496826" y="4372126"/>
            <a:ext cx="1019322" cy="281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+mj-lt"/>
                <a:cs typeface="Nokia Pure Text (Body)"/>
              </a:rPr>
              <a:t>subsidies</a:t>
            </a:r>
          </a:p>
        </p:txBody>
      </p:sp>
      <p:sp>
        <p:nvSpPr>
          <p:cNvPr id="19" name="Line 21"/>
          <p:cNvSpPr>
            <a:spLocks noChangeShapeType="1"/>
          </p:cNvSpPr>
          <p:nvPr/>
        </p:nvSpPr>
        <p:spPr bwMode="auto">
          <a:xfrm flipV="1">
            <a:off x="5399619" y="2580228"/>
            <a:ext cx="1265574" cy="1038162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0" name="Line 22"/>
          <p:cNvSpPr>
            <a:spLocks noChangeShapeType="1"/>
          </p:cNvSpPr>
          <p:nvPr/>
        </p:nvSpPr>
        <p:spPr bwMode="auto">
          <a:xfrm rot="10800000" flipV="1">
            <a:off x="5414017" y="2762133"/>
            <a:ext cx="1265574" cy="1036683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 flipH="1" flipV="1">
            <a:off x="2355902" y="4275005"/>
            <a:ext cx="1543453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 rot="10800000" flipH="1" flipV="1">
            <a:off x="2355902" y="4424371"/>
            <a:ext cx="1543453" cy="0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3" name="Line 28"/>
          <p:cNvSpPr>
            <a:spLocks noChangeShapeType="1"/>
          </p:cNvSpPr>
          <p:nvPr/>
        </p:nvSpPr>
        <p:spPr bwMode="auto">
          <a:xfrm flipH="1" flipV="1">
            <a:off x="3356559" y="2589106"/>
            <a:ext cx="1267014" cy="1035205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 rot="10800000" flipV="1">
            <a:off x="4820819" y="5385631"/>
            <a:ext cx="0" cy="863655"/>
          </a:xfrm>
          <a:prstGeom prst="line">
            <a:avLst/>
          </a:prstGeom>
          <a:noFill/>
          <a:ln w="25400">
            <a:solidFill>
              <a:srgbClr val="FF33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5" name="Line 31"/>
          <p:cNvSpPr>
            <a:spLocks noChangeShapeType="1"/>
          </p:cNvSpPr>
          <p:nvPr/>
        </p:nvSpPr>
        <p:spPr bwMode="auto">
          <a:xfrm rot="10800000">
            <a:off x="5018071" y="5351617"/>
            <a:ext cx="0" cy="863655"/>
          </a:xfrm>
          <a:prstGeom prst="line">
            <a:avLst/>
          </a:prstGeom>
          <a:noFill/>
          <a:ln w="25400">
            <a:solidFill>
              <a:srgbClr val="FF3300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26" name="Text Box 32"/>
          <p:cNvSpPr txBox="1">
            <a:spLocks noChangeArrowheads="1"/>
          </p:cNvSpPr>
          <p:nvPr/>
        </p:nvSpPr>
        <p:spPr bwMode="auto">
          <a:xfrm>
            <a:off x="2387429" y="3826294"/>
            <a:ext cx="1623621" cy="446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latin typeface="+mj-lt"/>
                <a:cs typeface="Nokia Pure Text (Body)"/>
              </a:rPr>
              <a:t>users and data plans (</a:t>
            </a:r>
            <a:r>
              <a:rPr lang="en-US" sz="1100" dirty="0" smtClean="0">
                <a:latin typeface="+mj-lt"/>
                <a:cs typeface="Nokia Pure Text (Body)"/>
              </a:rPr>
              <a:t>indirect) </a:t>
            </a:r>
            <a:endParaRPr lang="en-US" sz="1100" dirty="0">
              <a:latin typeface="+mj-lt"/>
              <a:cs typeface="Nokia Pure Text (Body)"/>
            </a:endParaRP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 rot="19252944">
            <a:off x="5778263" y="3039442"/>
            <a:ext cx="1323219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+mj-lt"/>
                <a:cs typeface="Nokia Pure Text (Body)"/>
              </a:rPr>
              <a:t>e</a:t>
            </a:r>
            <a:r>
              <a:rPr lang="en-US" sz="1200" dirty="0" smtClean="0">
                <a:latin typeface="+mj-lt"/>
                <a:cs typeface="Nokia Pure Text (Body)"/>
              </a:rPr>
              <a:t>xternal invest. in apps</a:t>
            </a:r>
            <a:endParaRPr lang="en-US" sz="1200" dirty="0">
              <a:latin typeface="+mj-lt"/>
              <a:cs typeface="Nokia Pure Text (Body)"/>
            </a:endParaRPr>
          </a:p>
        </p:txBody>
      </p:sp>
      <p:sp>
        <p:nvSpPr>
          <p:cNvPr id="28" name="Text Box 36"/>
          <p:cNvSpPr txBox="1">
            <a:spLocks noChangeArrowheads="1"/>
          </p:cNvSpPr>
          <p:nvPr/>
        </p:nvSpPr>
        <p:spPr bwMode="auto">
          <a:xfrm rot="19235027">
            <a:off x="5073368" y="2848239"/>
            <a:ext cx="1338560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+mj-lt"/>
                <a:cs typeface="Nokia Pure Text (Body)"/>
              </a:rPr>
              <a:t>a</a:t>
            </a:r>
            <a:r>
              <a:rPr lang="en-US" sz="1200" dirty="0" smtClean="0">
                <a:latin typeface="+mj-lt"/>
                <a:cs typeface="Nokia Pure Text (Body)"/>
              </a:rPr>
              <a:t>pp revenue share</a:t>
            </a:r>
            <a:endParaRPr lang="en-US" sz="1200" dirty="0">
              <a:latin typeface="+mj-lt"/>
              <a:cs typeface="Nokia Pure Text (Body)"/>
            </a:endParaRPr>
          </a:p>
        </p:txBody>
      </p:sp>
      <p:sp>
        <p:nvSpPr>
          <p:cNvPr id="29" name="Text Box 37"/>
          <p:cNvSpPr txBox="1">
            <a:spLocks noChangeArrowheads="1"/>
          </p:cNvSpPr>
          <p:nvPr/>
        </p:nvSpPr>
        <p:spPr bwMode="auto">
          <a:xfrm rot="2222002">
            <a:off x="3638106" y="2787186"/>
            <a:ext cx="1169581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+mj-lt"/>
                <a:cs typeface="Nokia Pure Text (Body)"/>
              </a:rPr>
              <a:t>user</a:t>
            </a:r>
            <a:br>
              <a:rPr lang="en-US" sz="1200" dirty="0">
                <a:latin typeface="+mj-lt"/>
                <a:cs typeface="Nokia Pure Text (Body)"/>
              </a:rPr>
            </a:br>
            <a:r>
              <a:rPr lang="en-US" sz="1200" dirty="0">
                <a:latin typeface="+mj-lt"/>
                <a:cs typeface="Nokia Pure Text (Body)"/>
              </a:rPr>
              <a:t>engagement</a:t>
            </a:r>
          </a:p>
        </p:txBody>
      </p:sp>
      <p:sp>
        <p:nvSpPr>
          <p:cNvPr id="30" name="Text Box 38"/>
          <p:cNvSpPr txBox="1">
            <a:spLocks noChangeArrowheads="1"/>
          </p:cNvSpPr>
          <p:nvPr/>
        </p:nvSpPr>
        <p:spPr bwMode="auto">
          <a:xfrm>
            <a:off x="3396255" y="3194765"/>
            <a:ext cx="554015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+mj-lt"/>
                <a:cs typeface="Nokia Pure Text (Body)"/>
              </a:rPr>
              <a:t>$$$</a:t>
            </a:r>
          </a:p>
        </p:txBody>
      </p:sp>
      <p:sp>
        <p:nvSpPr>
          <p:cNvPr id="31" name="Text Box 39"/>
          <p:cNvSpPr txBox="1">
            <a:spLocks noChangeArrowheads="1"/>
          </p:cNvSpPr>
          <p:nvPr/>
        </p:nvSpPr>
        <p:spPr bwMode="auto">
          <a:xfrm>
            <a:off x="3546932" y="5391631"/>
            <a:ext cx="1445232" cy="73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3300"/>
                </a:solidFill>
                <a:latin typeface="+mj-lt"/>
                <a:cs typeface="Nokia Pure Text (Body)"/>
              </a:rPr>
              <a:t>premium</a:t>
            </a:r>
            <a:br>
              <a:rPr lang="en-US" sz="1400" dirty="0">
                <a:solidFill>
                  <a:srgbClr val="FF3300"/>
                </a:solidFill>
                <a:latin typeface="+mj-lt"/>
                <a:cs typeface="Nokia Pure Text (Body)"/>
              </a:rPr>
            </a:br>
            <a:r>
              <a:rPr lang="en-US" sz="1400" dirty="0">
                <a:solidFill>
                  <a:srgbClr val="FF3300"/>
                </a:solidFill>
                <a:latin typeface="+mj-lt"/>
                <a:cs typeface="Nokia Pure Text (Body)"/>
              </a:rPr>
              <a:t>product experience</a:t>
            </a: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017636" y="5245924"/>
            <a:ext cx="1722600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rgbClr val="FF3300"/>
                </a:solidFill>
                <a:latin typeface="+mj-lt"/>
                <a:cs typeface="Nokia Pure Text (Body)"/>
              </a:rPr>
              <a:t>$90B </a:t>
            </a:r>
            <a:r>
              <a:rPr lang="en-US" sz="1400" dirty="0" smtClean="0">
                <a:solidFill>
                  <a:srgbClr val="FF3300"/>
                </a:solidFill>
                <a:latin typeface="+mj-lt"/>
                <a:cs typeface="Nokia Pure Text (Body)"/>
              </a:rPr>
              <a:t>on devices</a:t>
            </a:r>
            <a:endParaRPr lang="en-US" sz="1400" dirty="0">
              <a:solidFill>
                <a:srgbClr val="FF3300"/>
              </a:solidFill>
              <a:latin typeface="+mj-lt"/>
              <a:cs typeface="Nokia Pure Text (Body)"/>
            </a:endParaRPr>
          </a:p>
        </p:txBody>
      </p:sp>
      <p:pic>
        <p:nvPicPr>
          <p:cNvPr id="33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421" y="1743196"/>
            <a:ext cx="397382" cy="41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9723" y="1743197"/>
            <a:ext cx="426177" cy="448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2424" y="2272625"/>
            <a:ext cx="380104" cy="39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2525" y="2275587"/>
            <a:ext cx="470810" cy="37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53" descr="facebook-logo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7521" y="2566924"/>
            <a:ext cx="470811" cy="48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5" descr="images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318" y="3647972"/>
            <a:ext cx="917145" cy="1109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3" descr="Electronic-Arts-EA-Logo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3124" y="1556855"/>
            <a:ext cx="604712" cy="30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5" descr="netflix_logo_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8408" y="1774253"/>
            <a:ext cx="1033767" cy="73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ine 29"/>
          <p:cNvSpPr>
            <a:spLocks noChangeShapeType="1"/>
          </p:cNvSpPr>
          <p:nvPr/>
        </p:nvSpPr>
        <p:spPr bwMode="auto">
          <a:xfrm rot="10800000" flipH="1" flipV="1">
            <a:off x="3251451" y="2762133"/>
            <a:ext cx="1268455" cy="1036683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7672320" y="4709185"/>
            <a:ext cx="1780329" cy="58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latin typeface="+mj-lt"/>
                <a:cs typeface="Nokia Pure Text (Body)"/>
              </a:rPr>
              <a:t>accessory manufacturers</a:t>
            </a:r>
            <a:endParaRPr lang="en-US" sz="1600" dirty="0">
              <a:latin typeface="+mj-lt"/>
              <a:cs typeface="Nokia Pure Text (Body)"/>
            </a:endParaRPr>
          </a:p>
        </p:txBody>
      </p:sp>
      <p:sp>
        <p:nvSpPr>
          <p:cNvPr id="43" name="Line 21"/>
          <p:cNvSpPr>
            <a:spLocks noChangeShapeType="1"/>
          </p:cNvSpPr>
          <p:nvPr/>
        </p:nvSpPr>
        <p:spPr bwMode="auto">
          <a:xfrm>
            <a:off x="5805033" y="4039874"/>
            <a:ext cx="1997932" cy="268677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44" name="Line 21"/>
          <p:cNvSpPr>
            <a:spLocks noChangeShapeType="1"/>
          </p:cNvSpPr>
          <p:nvPr/>
        </p:nvSpPr>
        <p:spPr bwMode="auto">
          <a:xfrm>
            <a:off x="5735085" y="4159828"/>
            <a:ext cx="2035461" cy="264544"/>
          </a:xfrm>
          <a:prstGeom prst="line">
            <a:avLst/>
          </a:prstGeom>
          <a:noFill/>
          <a:ln w="25400">
            <a:solidFill>
              <a:srgbClr val="969696"/>
            </a:solidFill>
            <a:prstDash val="sysDash"/>
            <a:round/>
            <a:headEnd type="triangl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9481" tIns="49739" rIns="99481" bIns="49739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</a:endParaRPr>
          </a:p>
        </p:txBody>
      </p:sp>
      <p:sp>
        <p:nvSpPr>
          <p:cNvPr id="45" name="Text Box 36"/>
          <p:cNvSpPr txBox="1">
            <a:spLocks noChangeArrowheads="1"/>
          </p:cNvSpPr>
          <p:nvPr/>
        </p:nvSpPr>
        <p:spPr bwMode="auto">
          <a:xfrm rot="407518">
            <a:off x="6422711" y="3529837"/>
            <a:ext cx="1238786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defPPr>
              <a:defRPr lang="en-US"/>
            </a:defPPr>
            <a:lvl1pPr algn="ctr" defTabSz="906463" fontAlgn="base">
              <a:spcBef>
                <a:spcPct val="0"/>
              </a:spcBef>
              <a:spcAft>
                <a:spcPct val="0"/>
              </a:spcAft>
              <a:defRPr sz="1400" b="1">
                <a:solidFill>
                  <a:srgbClr val="000000"/>
                </a:solidFill>
                <a:latin typeface="Nokia Pure Text (Body)"/>
                <a:ea typeface="ヒラギノ明朝 ProN W3" charset="0"/>
                <a:cs typeface="Nokia Pure Text (Body)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</a:defRPr>
            </a:lvl9pPr>
          </a:lstStyle>
          <a:p>
            <a:r>
              <a:rPr lang="en-US" dirty="0" smtClean="0">
                <a:latin typeface="+mj-lt"/>
              </a:rPr>
              <a:t>$6.2B</a:t>
            </a:r>
            <a:endParaRPr lang="en-US" dirty="0">
              <a:latin typeface="+mj-lt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9650" y="3786376"/>
            <a:ext cx="1400055" cy="869572"/>
          </a:xfrm>
          <a:prstGeom prst="rect">
            <a:avLst/>
          </a:prstGeom>
        </p:spPr>
      </p:pic>
      <p:sp>
        <p:nvSpPr>
          <p:cNvPr id="47" name="Text Box 19"/>
          <p:cNvSpPr txBox="1">
            <a:spLocks noChangeArrowheads="1"/>
          </p:cNvSpPr>
          <p:nvPr/>
        </p:nvSpPr>
        <p:spPr bwMode="auto">
          <a:xfrm>
            <a:off x="2583650" y="4589003"/>
            <a:ext cx="1019322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latin typeface="+mj-lt"/>
                <a:cs typeface="Nokia Pure Text (Body)"/>
              </a:rPr>
              <a:t>$38B</a:t>
            </a:r>
            <a:endParaRPr lang="en-US" sz="1400" b="1" dirty="0">
              <a:latin typeface="+mj-lt"/>
              <a:cs typeface="Nokia Pure Text (Body)"/>
            </a:endParaRPr>
          </a:p>
        </p:txBody>
      </p:sp>
      <p:sp>
        <p:nvSpPr>
          <p:cNvPr id="48" name="Text Box 19"/>
          <p:cNvSpPr txBox="1">
            <a:spLocks noChangeArrowheads="1"/>
          </p:cNvSpPr>
          <p:nvPr/>
        </p:nvSpPr>
        <p:spPr bwMode="auto">
          <a:xfrm>
            <a:off x="2557606" y="3620917"/>
            <a:ext cx="1019322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latin typeface="+mj-lt"/>
                <a:cs typeface="Nokia Pure Text (Body)"/>
              </a:rPr>
              <a:t>$110B</a:t>
            </a:r>
            <a:endParaRPr lang="en-US" sz="1400" b="1" dirty="0">
              <a:latin typeface="+mj-lt"/>
              <a:cs typeface="Nokia Pure Text (Body)"/>
            </a:endParaRP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5773584" y="2481318"/>
            <a:ext cx="1019322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latin typeface="+mj-lt"/>
                <a:cs typeface="Nokia Pure Text (Body)"/>
              </a:rPr>
              <a:t>$2B</a:t>
            </a:r>
            <a:endParaRPr lang="en-US" sz="1400" b="1" dirty="0">
              <a:latin typeface="+mj-lt"/>
              <a:cs typeface="Nokia Pure Text (Body)"/>
            </a:endParaRPr>
          </a:p>
        </p:txBody>
      </p:sp>
      <p:sp>
        <p:nvSpPr>
          <p:cNvPr id="50" name="Text Box 19"/>
          <p:cNvSpPr txBox="1">
            <a:spLocks noChangeArrowheads="1"/>
          </p:cNvSpPr>
          <p:nvPr/>
        </p:nvSpPr>
        <p:spPr bwMode="auto">
          <a:xfrm>
            <a:off x="5339462" y="3551488"/>
            <a:ext cx="1019322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latin typeface="+mj-lt"/>
                <a:cs typeface="Nokia Pure Text (Body)"/>
              </a:rPr>
              <a:t>$8B</a:t>
            </a:r>
            <a:endParaRPr lang="en-US" sz="1400" b="1" dirty="0">
              <a:latin typeface="+mj-lt"/>
              <a:cs typeface="Nokia Pure Text (Body)"/>
            </a:endParaRPr>
          </a:p>
        </p:txBody>
      </p:sp>
      <p:sp>
        <p:nvSpPr>
          <p:cNvPr id="51" name="Text Box 19"/>
          <p:cNvSpPr txBox="1">
            <a:spLocks noChangeArrowheads="1"/>
          </p:cNvSpPr>
          <p:nvPr/>
        </p:nvSpPr>
        <p:spPr bwMode="auto">
          <a:xfrm rot="374601">
            <a:off x="6443051" y="4692996"/>
            <a:ext cx="1019322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latin typeface="+mj-lt"/>
                <a:cs typeface="Nokia Pure Text (Body)"/>
              </a:rPr>
              <a:t>$1.8B</a:t>
            </a:r>
            <a:endParaRPr lang="en-US" sz="1400" b="1" dirty="0">
              <a:latin typeface="+mj-lt"/>
              <a:cs typeface="Nokia Pure Text (Body)"/>
            </a:endParaRPr>
          </a:p>
        </p:txBody>
      </p:sp>
      <p:sp>
        <p:nvSpPr>
          <p:cNvPr id="52" name="Text Box 35"/>
          <p:cNvSpPr txBox="1">
            <a:spLocks noChangeArrowheads="1"/>
          </p:cNvSpPr>
          <p:nvPr/>
        </p:nvSpPr>
        <p:spPr bwMode="auto">
          <a:xfrm rot="449249">
            <a:off x="6151368" y="3755334"/>
            <a:ext cx="1761179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+mj-lt"/>
                <a:cs typeface="Nokia Pure Text (Body)"/>
              </a:rPr>
              <a:t>3</a:t>
            </a:r>
            <a:r>
              <a:rPr lang="en-US" sz="1200" baseline="30000" dirty="0" smtClean="0">
                <a:latin typeface="+mj-lt"/>
                <a:cs typeface="Nokia Pure Text (Body)"/>
              </a:rPr>
              <a:t>rd</a:t>
            </a:r>
            <a:r>
              <a:rPr lang="en-US" sz="1200" dirty="0" smtClean="0">
                <a:latin typeface="+mj-lt"/>
                <a:cs typeface="Nokia Pure Text (Body)"/>
              </a:rPr>
              <a:t> party accessories revenue (indirect)</a:t>
            </a:r>
            <a:endParaRPr lang="en-US" sz="1200" dirty="0">
              <a:latin typeface="+mj-lt"/>
              <a:cs typeface="Nokia Pure Text (Body)"/>
            </a:endParaRPr>
          </a:p>
        </p:txBody>
      </p:sp>
      <p:sp>
        <p:nvSpPr>
          <p:cNvPr id="53" name="Text Box 35"/>
          <p:cNvSpPr txBox="1">
            <a:spLocks noChangeArrowheads="1"/>
          </p:cNvSpPr>
          <p:nvPr/>
        </p:nvSpPr>
        <p:spPr bwMode="auto">
          <a:xfrm rot="438570">
            <a:off x="6072124" y="4292022"/>
            <a:ext cx="1761179" cy="46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latin typeface="+mj-lt"/>
                <a:cs typeface="Nokia Pure Text (Body)"/>
              </a:rPr>
              <a:t>3</a:t>
            </a:r>
            <a:r>
              <a:rPr lang="en-US" sz="1200" baseline="30000" dirty="0" smtClean="0">
                <a:latin typeface="+mj-lt"/>
                <a:cs typeface="Nokia Pure Text (Body)"/>
              </a:rPr>
              <a:t>rd</a:t>
            </a:r>
            <a:r>
              <a:rPr lang="en-US" sz="1200" dirty="0" smtClean="0">
                <a:latin typeface="+mj-lt"/>
                <a:cs typeface="Nokia Pure Text (Body)"/>
              </a:rPr>
              <a:t> party accessories revenue share</a:t>
            </a:r>
            <a:endParaRPr lang="en-US" sz="1200" dirty="0">
              <a:latin typeface="+mj-lt"/>
              <a:cs typeface="Nokia Pure Text (Body)"/>
            </a:endParaRPr>
          </a:p>
        </p:txBody>
      </p:sp>
      <p:sp>
        <p:nvSpPr>
          <p:cNvPr id="54" name="Text Box 40"/>
          <p:cNvSpPr txBox="1">
            <a:spLocks noChangeArrowheads="1"/>
          </p:cNvSpPr>
          <p:nvPr/>
        </p:nvSpPr>
        <p:spPr bwMode="auto">
          <a:xfrm>
            <a:off x="5017636" y="5531810"/>
            <a:ext cx="2926561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$0.2B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on Apple-made accessories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+mj-lt"/>
              <a:cs typeface="Nokia Pure Text (Body)"/>
            </a:endParaRPr>
          </a:p>
        </p:txBody>
      </p:sp>
      <p:sp>
        <p:nvSpPr>
          <p:cNvPr id="56" name="Text Box 40"/>
          <p:cNvSpPr txBox="1">
            <a:spLocks noChangeArrowheads="1"/>
          </p:cNvSpPr>
          <p:nvPr/>
        </p:nvSpPr>
        <p:spPr bwMode="auto">
          <a:xfrm>
            <a:off x="5017636" y="5817695"/>
            <a:ext cx="1908481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$2.8B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on apps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+mj-lt"/>
              <a:cs typeface="Nokia Pure Text (Body)"/>
            </a:endParaRPr>
          </a:p>
        </p:txBody>
      </p:sp>
      <p:sp>
        <p:nvSpPr>
          <p:cNvPr id="57" name="Text Box 40"/>
          <p:cNvSpPr txBox="1">
            <a:spLocks noChangeArrowheads="1"/>
          </p:cNvSpPr>
          <p:nvPr/>
        </p:nvSpPr>
        <p:spPr bwMode="auto">
          <a:xfrm>
            <a:off x="5017636" y="6103582"/>
            <a:ext cx="2546551" cy="307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39" tIns="45670" rIns="91339" bIns="45670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$5.4B </a:t>
            </a:r>
            <a:r>
              <a:rPr lang="en-US" sz="1400" dirty="0" smtClean="0">
                <a:solidFill>
                  <a:schemeClr val="tx2">
                    <a:lumMod val="50000"/>
                  </a:schemeClr>
                </a:solidFill>
                <a:latin typeface="+mj-lt"/>
                <a:cs typeface="Nokia Pure Text (Body)"/>
              </a:rPr>
              <a:t>on music &amp; video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+mj-lt"/>
              <a:cs typeface="Nokia Pure Text (Body)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320983" y="6459150"/>
            <a:ext cx="298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FF0000"/>
                </a:solidFill>
                <a:latin typeface="Georgia"/>
                <a:cs typeface="Georgia"/>
              </a:rPr>
              <a:t>RED = core business</a:t>
            </a:r>
          </a:p>
          <a:p>
            <a:pPr algn="r"/>
            <a:r>
              <a:rPr lang="en-US" sz="1200" dirty="0" smtClean="0">
                <a:solidFill>
                  <a:srgbClr val="323232"/>
                </a:solidFill>
                <a:latin typeface="Georgia"/>
                <a:cs typeface="Georgia"/>
              </a:rPr>
              <a:t>Figures are 2011 revenue estimates</a:t>
            </a:r>
            <a:endParaRPr lang="en-US" sz="1200" dirty="0">
              <a:solidFill>
                <a:srgbClr val="323232"/>
              </a:solidFill>
              <a:latin typeface="Georgia"/>
              <a:cs typeface="Georgia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214850" y="6920815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9355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Smartphones reached 30% market share in 2011 </a:t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483M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units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shipped worldwide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 descr="100M_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87" y="2333279"/>
            <a:ext cx="9482491" cy="3420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6056" y="5553371"/>
            <a:ext cx="66663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Smartphone shipments as a % of total handset shipments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90482" y="6586373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1737715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wrap="none" lIns="0" rIns="0"/>
          <a:lstStyle/>
          <a:p>
            <a:r>
              <a:rPr lang="en-US" sz="3200" dirty="0" smtClean="0"/>
              <a:t>Accessories = the next frontier of platform differentiation</a:t>
            </a:r>
            <a:endParaRPr lang="en-US" sz="3200" dirty="0">
              <a:solidFill>
                <a:schemeClr val="tx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Accessories drive the platform business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Accessories </a:t>
            </a:r>
            <a:r>
              <a:rPr lang="en-US" dirty="0">
                <a:solidFill>
                  <a:srgbClr val="595959"/>
                </a:solidFill>
              </a:rPr>
              <a:t>drive sales of mobile devices and vice-</a:t>
            </a:r>
            <a:r>
              <a:rPr lang="en-US" dirty="0" smtClean="0">
                <a:solidFill>
                  <a:srgbClr val="595959"/>
                </a:solidFill>
              </a:rPr>
              <a:t>versa due to networks effects – similar to the network effects created by apps</a:t>
            </a:r>
          </a:p>
          <a:p>
            <a:endParaRPr lang="en-US" dirty="0" smtClean="0"/>
          </a:p>
          <a:p>
            <a:r>
              <a:rPr lang="en-US" dirty="0" smtClean="0"/>
              <a:t>Accessories create user lock</a:t>
            </a:r>
            <a:r>
              <a:rPr lang="en-US" dirty="0"/>
              <a:t>-in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Apple and Google </a:t>
            </a:r>
            <a:r>
              <a:rPr lang="en-US" dirty="0">
                <a:solidFill>
                  <a:srgbClr val="595959"/>
                </a:solidFill>
              </a:rPr>
              <a:t>can achieve strong lock-in effects due to the user investment in </a:t>
            </a:r>
            <a:r>
              <a:rPr lang="en-US" dirty="0" smtClean="0">
                <a:solidFill>
                  <a:srgbClr val="595959"/>
                </a:solidFill>
              </a:rPr>
              <a:t>accessories that are incompatible with competing platforms</a:t>
            </a:r>
          </a:p>
          <a:p>
            <a:endParaRPr lang="en-US" dirty="0" smtClean="0"/>
          </a:p>
          <a:p>
            <a:r>
              <a:rPr lang="en-US" dirty="0" smtClean="0"/>
              <a:t>Accessories create differentiation for platform owners</a:t>
            </a:r>
          </a:p>
          <a:p>
            <a:r>
              <a:rPr lang="en-US" dirty="0" smtClean="0">
                <a:solidFill>
                  <a:srgbClr val="595959"/>
                </a:solidFill>
              </a:rPr>
              <a:t>Apple </a:t>
            </a:r>
            <a:r>
              <a:rPr lang="en-US" dirty="0">
                <a:solidFill>
                  <a:srgbClr val="595959"/>
                </a:solidFill>
              </a:rPr>
              <a:t>has created a strong ecosystem of </a:t>
            </a:r>
            <a:r>
              <a:rPr lang="en-US" dirty="0" smtClean="0">
                <a:solidFill>
                  <a:srgbClr val="595959"/>
                </a:solidFill>
              </a:rPr>
              <a:t>manufacturers </a:t>
            </a:r>
            <a:r>
              <a:rPr lang="en-US" dirty="0">
                <a:solidFill>
                  <a:srgbClr val="595959"/>
                </a:solidFill>
              </a:rPr>
              <a:t>around their proprietary 30-pin interface for iPhone, iPod and iPad devices.</a:t>
            </a:r>
            <a:r>
              <a:rPr lang="en-US" dirty="0" smtClean="0">
                <a:solidFill>
                  <a:srgbClr val="59595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652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 descr="iStock_000000470358Medium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" y="-61960"/>
            <a:ext cx="10771405" cy="762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40531"/>
            <a:ext cx="10744201" cy="1930400"/>
          </a:xfrm>
          <a:prstGeom prst="rect">
            <a:avLst/>
          </a:prstGeom>
          <a:solidFill>
            <a:schemeClr val="bg1">
              <a:alpha val="5999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Reinventing the telco</a:t>
            </a: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Unbundling the telco to compete in the software era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324289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1"/>
          <p:cNvSpPr>
            <a:spLocks noChangeArrowheads="1"/>
          </p:cNvSpPr>
          <p:nvPr/>
        </p:nvSpPr>
        <p:spPr bwMode="auto">
          <a:xfrm>
            <a:off x="2855599" y="2392106"/>
            <a:ext cx="5033962" cy="3948112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3415" y="278820"/>
            <a:ext cx="10253566" cy="1492250"/>
          </a:xfrm>
        </p:spPr>
        <p:txBody>
          <a:bodyPr lIns="91383" tIns="45692" rIns="91383" bIns="45692" anchor="t"/>
          <a:lstStyle/>
          <a:p>
            <a:r>
              <a:rPr lang="en-US" sz="32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Traditional telco – an all-in-one business from the 90’s</a:t>
            </a:r>
            <a:br>
              <a:rPr lang="en-US" sz="32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400" dirty="0" smtClean="0">
                <a:solidFill>
                  <a:srgbClr val="7F7F7F"/>
                </a:solidFill>
              </a:rPr>
              <a:t>designed around tight vertical integration and rigid, inflexible processes </a:t>
            </a:r>
            <a:endParaRPr lang="en-US" sz="21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0105" y="2589285"/>
            <a:ext cx="1968789" cy="1298632"/>
          </a:xfrm>
        </p:spPr>
        <p:txBody>
          <a:bodyPr/>
          <a:lstStyle/>
          <a:p>
            <a:r>
              <a:rPr lang="en-US" sz="1600" dirty="0" err="1" smtClean="0">
                <a:solidFill>
                  <a:srgbClr val="7F7F7F"/>
                </a:solidFill>
              </a:rPr>
              <a:t>Optimised</a:t>
            </a:r>
            <a:r>
              <a:rPr lang="en-US" sz="1600" dirty="0" smtClean="0">
                <a:solidFill>
                  <a:srgbClr val="7F7F7F"/>
                </a:solidFill>
              </a:rPr>
              <a:t> for reliable delivery of few connectivity services at large scale</a:t>
            </a:r>
            <a:endParaRPr lang="en-US" sz="1600" dirty="0"/>
          </a:p>
        </p:txBody>
      </p:sp>
      <p:pic>
        <p:nvPicPr>
          <p:cNvPr id="302084" name="Picture 16" descr="cellular-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3551" y="3593335"/>
            <a:ext cx="916088" cy="91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85" name="Text Box 17"/>
          <p:cNvSpPr txBox="1">
            <a:spLocks noChangeArrowheads="1"/>
          </p:cNvSpPr>
          <p:nvPr/>
        </p:nvSpPr>
        <p:spPr bwMode="auto">
          <a:xfrm>
            <a:off x="4146916" y="4131317"/>
            <a:ext cx="2723804" cy="2031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Distribution and retail</a:t>
            </a: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Telephony</a:t>
            </a:r>
            <a:endParaRPr lang="en-US" sz="1800" dirty="0">
              <a:latin typeface="Georgia" charset="0"/>
              <a:ea typeface="ヒラギノ角ゴ ProN W3" charset="0"/>
              <a:cs typeface="ヒラギノ角ゴ ProN W3" charset="0"/>
            </a:endParaRP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Messaging</a:t>
            </a: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Billing</a:t>
            </a: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User identity</a:t>
            </a: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Authentication</a:t>
            </a:r>
          </a:p>
          <a:p>
            <a:pPr eaLnBrk="1" hangingPunct="1"/>
            <a:r>
              <a:rPr lang="en-US" sz="1800" dirty="0" smtClean="0">
                <a:latin typeface="Georgia" charset="0"/>
                <a:ea typeface="ヒラギノ角ゴ ProN W3" charset="0"/>
                <a:cs typeface="ヒラギノ角ゴ ProN W3" charset="0"/>
              </a:rPr>
              <a:t>Consumer intelligence</a:t>
            </a:r>
          </a:p>
        </p:txBody>
      </p:sp>
      <p:grpSp>
        <p:nvGrpSpPr>
          <p:cNvPr id="2" name="Group 76"/>
          <p:cNvGrpSpPr>
            <a:grpSpLocks/>
          </p:cNvGrpSpPr>
          <p:nvPr/>
        </p:nvGrpSpPr>
        <p:grpSpPr bwMode="auto">
          <a:xfrm rot="5400000">
            <a:off x="777565" y="4270121"/>
            <a:ext cx="3406775" cy="301626"/>
            <a:chOff x="1419225" y="6221003"/>
            <a:chExt cx="5475288" cy="437965"/>
          </a:xfrm>
        </p:grpSpPr>
        <p:sp>
          <p:nvSpPr>
            <p:cNvPr id="302088" name="Line 26"/>
            <p:cNvSpPr>
              <a:spLocks noChangeShapeType="1"/>
            </p:cNvSpPr>
            <p:nvPr/>
          </p:nvSpPr>
          <p:spPr bwMode="auto">
            <a:xfrm rot="10800000" flipV="1">
              <a:off x="1419225" y="6244630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2089" name="Line 26"/>
            <p:cNvSpPr>
              <a:spLocks noChangeShapeType="1"/>
            </p:cNvSpPr>
            <p:nvPr/>
          </p:nvSpPr>
          <p:spPr bwMode="auto">
            <a:xfrm rot="10800000" flipH="1" flipV="1">
              <a:off x="1436688" y="6658968"/>
              <a:ext cx="545782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2090" name="Line 26"/>
            <p:cNvSpPr>
              <a:spLocks noChangeShapeType="1"/>
            </p:cNvSpPr>
            <p:nvPr/>
          </p:nvSpPr>
          <p:spPr bwMode="auto">
            <a:xfrm rot="10800000" flipV="1">
              <a:off x="6890794" y="6221003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518092" y="4263330"/>
            <a:ext cx="380777" cy="1759695"/>
            <a:chOff x="6073571" y="4911836"/>
            <a:chExt cx="380777" cy="1499566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6258606" y="4911836"/>
              <a:ext cx="3" cy="1499566"/>
            </a:xfrm>
            <a:prstGeom prst="straightConnector1">
              <a:avLst/>
            </a:prstGeom>
            <a:solidFill>
              <a:srgbClr val="BBE0E3"/>
            </a:solidFill>
            <a:ln w="28575" cap="flat" cmpd="sng" algn="ctr">
              <a:solidFill>
                <a:srgbClr val="000090"/>
              </a:solidFill>
              <a:prstDash val="solid"/>
              <a:round/>
              <a:headEnd type="arrow"/>
              <a:tailEnd type="arrow"/>
            </a:ln>
            <a:effectLst/>
          </p:spPr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3571" y="5468469"/>
              <a:ext cx="380777" cy="38077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131277" y="2473032"/>
            <a:ext cx="25571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large scale</a:t>
            </a:r>
          </a:p>
          <a:p>
            <a:r>
              <a:rPr lang="en-US" dirty="0" smtClean="0">
                <a:latin typeface="+mj-lt"/>
              </a:rPr>
              <a:t>99,999% reliability</a:t>
            </a:r>
            <a:endParaRPr lang="en-US" dirty="0">
              <a:latin typeface="+mj-lt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44935" y="4007556"/>
            <a:ext cx="697220" cy="6972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eorgia"/>
                <a:ea typeface="ヒラギノ角ゴ ProN W3" pitchFamily="-1" charset="-128"/>
                <a:cs typeface="Georgia"/>
                <a:sym typeface="Arial" pitchFamily="-1" charset="0"/>
              </a:rPr>
              <a:t>1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/>
              <a:ea typeface="ヒラギノ角ゴ ProN W3" pitchFamily="-1" charset="-128"/>
              <a:cs typeface="Georgia"/>
              <a:sym typeface="Arial" pitchFamily="-1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644674" y="2577134"/>
            <a:ext cx="697220" cy="6972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atin typeface="Georgia"/>
                <a:ea typeface="ヒラギノ角ゴ ProN W3" pitchFamily="-1" charset="-128"/>
                <a:cs typeface="Georgia"/>
                <a:sym typeface="Arial" pitchFamily="-1" charset="0"/>
              </a:rPr>
              <a:t>2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/>
              <a:ea typeface="ヒラギノ角ゴ ProN W3" pitchFamily="-1" charset="-128"/>
              <a:cs typeface="Georgia"/>
              <a:sym typeface="Arial" pitchFamily="-1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592234" y="5876135"/>
            <a:ext cx="697220" cy="69722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600" dirty="0" smtClean="0">
                <a:latin typeface="Georgia"/>
                <a:ea typeface="ヒラギノ角ゴ ProN W3" pitchFamily="-1" charset="-128"/>
                <a:cs typeface="Georgia"/>
                <a:sym typeface="Arial" pitchFamily="-1" charset="0"/>
              </a:rPr>
              <a:t>3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eorgia"/>
              <a:ea typeface="ヒラギノ角ゴ ProN W3" pitchFamily="-1" charset="-128"/>
              <a:cs typeface="Georgia"/>
              <a:sym typeface="Arial" pitchFamily="-1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48495" y="6606312"/>
            <a:ext cx="3275619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take-all-or-nothing: services are tightly coupled to the network</a:t>
            </a:r>
            <a:endParaRPr lang="en-US" sz="16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20953" y="4925726"/>
            <a:ext cx="1924804" cy="233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99535" bIns="50800" numCol="1" anchor="t" anchorCtr="0" compatLnSpc="1">
            <a:prstTxWarp prst="textNoShape">
              <a:avLst/>
            </a:prstTxWarp>
          </a:bodyPr>
          <a:lstStyle/>
          <a:p>
            <a:pPr marL="0" lvl="1" eaLnBrk="0" hangingPunct="0">
              <a:spcBef>
                <a:spcPts val="400"/>
              </a:spcBef>
              <a:buSzPct val="100000"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eorgia" charset="0"/>
              </a:rPr>
              <a:t>Designed</a:t>
            </a:r>
            <a:r>
              <a:rPr kumimoji="0" lang="en-US" sz="1600" b="0" i="0" u="none" strike="noStrike" kern="0" cap="none" spc="0" normalizeH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Georgia" charset="0"/>
              </a:rPr>
              <a:t> as a </a:t>
            </a:r>
            <a:r>
              <a:rPr lang="en-US" sz="1600" kern="0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Georgia" charset="0"/>
              </a:rPr>
              <a:t>connectivity business with high CAPEX and OPEX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  <a:sym typeface="Georgia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41894" y="6639971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48791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7063" y="330203"/>
            <a:ext cx="9740900" cy="1090613"/>
          </a:xfrm>
        </p:spPr>
        <p:txBody>
          <a:bodyPr lIns="91383" tIns="45692" rIns="91383" bIns="45692" anchor="t"/>
          <a:lstStyle/>
          <a:p>
            <a:r>
              <a:rPr lang="en-US" sz="32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… but the basis of competition in mobile has changed</a:t>
            </a:r>
            <a:r>
              <a:rPr lang="en-US" sz="32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32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2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from reliable delivery of a few services to flexibility and customization</a:t>
            </a:r>
            <a: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endParaRPr lang="en-US" sz="21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2087" name="Slide Number Placeholder 79"/>
          <p:cNvSpPr txBox="1">
            <a:spLocks noGrp="1"/>
          </p:cNvSpPr>
          <p:nvPr/>
        </p:nvSpPr>
        <p:spPr bwMode="auto">
          <a:xfrm>
            <a:off x="3" y="7197727"/>
            <a:ext cx="2493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92" rIns="91383" bIns="45692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E1FDF137-D22D-7A41-BAE9-529742F00CA5}" type="slidenum">
              <a:rPr lang="he-IL" sz="1400">
                <a:cs typeface="Arial" charset="0"/>
              </a:rPr>
              <a:pPr/>
              <a:t>83</a:t>
            </a:fld>
            <a:endParaRPr lang="en-US" sz="1400">
              <a:cs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284918" y="1487875"/>
            <a:ext cx="3044115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>
                <a:latin typeface="+mj-lt"/>
                <a:ea typeface="ヒラギノ角ゴ ProN W3" charset="-128"/>
                <a:cs typeface="ヒラギノ角ゴ ProN W3" charset="-128"/>
              </a:rPr>
              <a:t>today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6058" y="2183495"/>
            <a:ext cx="3010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eorgia" charset="0"/>
                <a:sym typeface="Georgia" charset="0"/>
              </a:rPr>
              <a:t>choice, flexibility</a:t>
            </a:r>
            <a:r>
              <a:rPr lang="en-US" sz="2400" dirty="0" smtClean="0">
                <a:latin typeface="Georgia" charset="0"/>
                <a:sym typeface="Georgia" charset="0"/>
              </a:rPr>
              <a:t>,</a:t>
            </a:r>
            <a:br>
              <a:rPr lang="en-US" sz="2400" dirty="0" smtClean="0">
                <a:latin typeface="Georgia" charset="0"/>
                <a:sym typeface="Georgia" charset="0"/>
              </a:rPr>
            </a:br>
            <a:r>
              <a:rPr lang="en-US" sz="2400" dirty="0" smtClean="0">
                <a:latin typeface="Georgia" charset="0"/>
                <a:sym typeface="Georgia" charset="0"/>
              </a:rPr>
              <a:t>personalization</a:t>
            </a:r>
            <a:endParaRPr lang="en-US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59023" y="4717864"/>
            <a:ext cx="30415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7608" algn="ctr"/>
            <a:r>
              <a:rPr lang="en-US" dirty="0">
                <a:latin typeface="Georgia" charset="0"/>
                <a:sym typeface="Georgia" charset="0"/>
              </a:rPr>
              <a:t>600,000+ apps</a:t>
            </a:r>
            <a:br>
              <a:rPr lang="en-US" dirty="0">
                <a:latin typeface="Georgia" charset="0"/>
                <a:sym typeface="Georgia" charset="0"/>
              </a:rPr>
            </a:br>
            <a:r>
              <a:rPr lang="en-US" sz="1600" dirty="0">
                <a:latin typeface="Georgia" charset="0"/>
                <a:sym typeface="Georgia" charset="0"/>
              </a:rPr>
              <a:t>(app store and web browser)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4701" y="5593009"/>
            <a:ext cx="304157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price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(commodity)</a:t>
            </a:r>
            <a:endParaRPr lang="en-US" dirty="0"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480180" y="1487875"/>
            <a:ext cx="3044115" cy="569933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ヒラギノ角ゴ ProN W3" charset="-128"/>
                <a:cs typeface="ヒラギノ角ゴ ProN W3" charset="-128"/>
                <a:sym typeface="Arial" charset="0"/>
              </a:rPr>
              <a:t>2000’s</a:t>
            </a: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cxnSp>
        <p:nvCxnSpPr>
          <p:cNvPr id="32" name="Straight Connector 31"/>
          <p:cNvCxnSpPr/>
          <p:nvPr/>
        </p:nvCxnSpPr>
        <p:spPr bwMode="auto">
          <a:xfrm flipH="1" flipV="1">
            <a:off x="427815" y="6464287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/>
          <p:cNvCxnSpPr/>
          <p:nvPr/>
        </p:nvCxnSpPr>
        <p:spPr bwMode="auto">
          <a:xfrm flipH="1" flipV="1">
            <a:off x="442165" y="551311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/>
          <p:nvPr/>
        </p:nvCxnSpPr>
        <p:spPr bwMode="auto">
          <a:xfrm flipH="1" flipV="1">
            <a:off x="442710" y="4517711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 flipH="1" flipV="1">
            <a:off x="456763" y="2207955"/>
            <a:ext cx="10000124" cy="53472"/>
          </a:xfrm>
          <a:prstGeom prst="line">
            <a:avLst/>
          </a:prstGeom>
          <a:solidFill>
            <a:srgbClr val="BBE0E3"/>
          </a:solidFill>
          <a:ln w="19050" cap="flat" cmpd="sng" algn="ctr">
            <a:solidFill>
              <a:schemeClr val="bg2">
                <a:lumMod val="75000"/>
              </a:schemeClr>
            </a:solidFill>
            <a:prstDash val="dot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464890" y="2195922"/>
            <a:ext cx="30572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reliable delivery 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of few services</a:t>
            </a:r>
            <a:endParaRPr lang="en-US" dirty="0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49212" y="4717864"/>
            <a:ext cx="3025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charset="0"/>
                <a:sym typeface="Georgia" charset="0"/>
              </a:rPr>
              <a:t>4 apps</a:t>
            </a:r>
            <a:r>
              <a:rPr lang="en-US" sz="2400" dirty="0">
                <a:latin typeface="Georgia" charset="0"/>
                <a:sym typeface="Georgia" charset="0"/>
              </a:rPr>
              <a:t/>
            </a:r>
            <a:br>
              <a:rPr lang="en-US" sz="2400" dirty="0">
                <a:latin typeface="Georgia" charset="0"/>
                <a:sym typeface="Georgia" charset="0"/>
              </a:rPr>
            </a:br>
            <a:r>
              <a:rPr lang="en-US" sz="1600" dirty="0">
                <a:latin typeface="Georgia" charset="0"/>
                <a:sym typeface="Georgia" charset="0"/>
              </a:rPr>
              <a:t>(voice, text, contacts, camera</a:t>
            </a:r>
            <a:r>
              <a:rPr lang="en-US" sz="1600" dirty="0" smtClean="0">
                <a:latin typeface="Georgia" charset="0"/>
                <a:sym typeface="Georgia" charset="0"/>
              </a:rPr>
              <a:t>)</a:t>
            </a:r>
            <a:endParaRPr lang="en-US" sz="1600" dirty="0">
              <a:latin typeface="Georgia" charset="0"/>
              <a:sym typeface="Georgia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4011" y="2849700"/>
            <a:ext cx="19450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basis of 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competition</a:t>
            </a:r>
            <a:endParaRPr lang="en-US" b="1" dirty="0"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5670" y="4653976"/>
            <a:ext cx="15217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apps/</a:t>
            </a:r>
            <a:br>
              <a:rPr lang="en-US" b="1" dirty="0" smtClean="0">
                <a:latin typeface="+mj-lt"/>
              </a:rPr>
            </a:br>
            <a:r>
              <a:rPr lang="en-US" b="1" dirty="0" smtClean="0">
                <a:latin typeface="+mj-lt"/>
              </a:rPr>
              <a:t>use cases</a:t>
            </a:r>
            <a:endParaRPr lang="en-US" b="1" dirty="0"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95008" y="5577452"/>
            <a:ext cx="2323084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telco</a:t>
            </a:r>
            <a:r>
              <a:rPr lang="en-US" b="1" dirty="0">
                <a:latin typeface="+mj-lt"/>
              </a:rPr>
              <a:t/>
            </a:r>
            <a:br>
              <a:rPr lang="en-US" b="1" dirty="0">
                <a:latin typeface="+mj-lt"/>
              </a:rPr>
            </a:br>
            <a:r>
              <a:rPr lang="en-US" b="1" dirty="0" smtClean="0">
                <a:latin typeface="+mj-lt"/>
              </a:rPr>
              <a:t>differentiation</a:t>
            </a:r>
            <a:endParaRPr lang="en-US" b="1" dirty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64890" y="5577452"/>
            <a:ext cx="3072934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network coverage,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speed</a:t>
            </a:r>
            <a:endParaRPr lang="en-US" dirty="0"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3198" y="6545223"/>
            <a:ext cx="2659702" cy="43088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key control point</a:t>
            </a:r>
            <a:endParaRPr lang="en-US" b="1" dirty="0">
              <a:latin typeface="+mj-lt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7119" y="3113886"/>
            <a:ext cx="684866" cy="113997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4220" y="3314570"/>
            <a:ext cx="1871053" cy="101421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306058" y="6577936"/>
            <a:ext cx="299454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app store</a:t>
            </a:r>
            <a:endParaRPr lang="en-US" dirty="0"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561341" y="1465951"/>
            <a:ext cx="688065" cy="569933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  <a:ea typeface="ヒラギノ角ゴ ProN W3" charset="-128"/>
              <a:cs typeface="ヒラギノ角ゴ ProN W3" charset="-128"/>
              <a:sym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0568" y="6562384"/>
            <a:ext cx="302590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network</a:t>
            </a:r>
            <a:endParaRPr lang="en-US" dirty="0">
              <a:latin typeface="+mj-lt"/>
            </a:endParaRPr>
          </a:p>
        </p:txBody>
      </p:sp>
      <p:sp>
        <p:nvSpPr>
          <p:cNvPr id="45" name="AutoShape 5"/>
          <p:cNvSpPr>
            <a:spLocks noChangeArrowheads="1"/>
          </p:cNvSpPr>
          <p:nvPr/>
        </p:nvSpPr>
        <p:spPr bwMode="auto">
          <a:xfrm>
            <a:off x="6588532" y="3723376"/>
            <a:ext cx="650515" cy="65548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865 h 21600"/>
              <a:gd name="T14" fmla="*/ 18058 w 21600"/>
              <a:gd name="T15" fmla="*/ 157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3849" y="0"/>
                </a:moveTo>
                <a:lnTo>
                  <a:pt x="13849" y="5865"/>
                </a:lnTo>
                <a:lnTo>
                  <a:pt x="3375" y="5865"/>
                </a:lnTo>
                <a:lnTo>
                  <a:pt x="3375" y="15735"/>
                </a:lnTo>
                <a:lnTo>
                  <a:pt x="13849" y="15735"/>
                </a:lnTo>
                <a:lnTo>
                  <a:pt x="13849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865"/>
                </a:moveTo>
                <a:lnTo>
                  <a:pt x="1350" y="15735"/>
                </a:lnTo>
                <a:lnTo>
                  <a:pt x="2700" y="15735"/>
                </a:lnTo>
                <a:lnTo>
                  <a:pt x="2700" y="5865"/>
                </a:lnTo>
                <a:close/>
              </a:path>
              <a:path w="21600" h="21600">
                <a:moveTo>
                  <a:pt x="0" y="5865"/>
                </a:moveTo>
                <a:lnTo>
                  <a:pt x="0" y="15735"/>
                </a:lnTo>
                <a:lnTo>
                  <a:pt x="675" y="15735"/>
                </a:lnTo>
                <a:lnTo>
                  <a:pt x="675" y="586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wrap="none" lIns="91383" tIns="45692" rIns="91383" bIns="45692" anchor="ctr"/>
          <a:lstStyle/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760772" y="716528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2788314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4"/>
          <p:cNvSpPr>
            <a:spLocks/>
          </p:cNvSpPr>
          <p:nvPr/>
        </p:nvSpPr>
        <p:spPr bwMode="auto">
          <a:xfrm>
            <a:off x="633416" y="542928"/>
            <a:ext cx="9956799" cy="8858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4" bIns="0"/>
          <a:lstStyle/>
          <a:p>
            <a:pPr defTabSz="994994"/>
            <a:r>
              <a:rPr lang="en-GB" sz="3600" dirty="0" smtClean="0">
                <a:solidFill>
                  <a:schemeClr val="accent2"/>
                </a:solidFill>
                <a:latin typeface="Georgia" charset="0"/>
                <a:ea typeface="ＭＳ Ｐゴシック" charset="0"/>
                <a:cs typeface="ＭＳ Ｐゴシック" charset="0"/>
              </a:rPr>
              <a:t>Alternatives emerged due to need for flexibility</a:t>
            </a:r>
          </a:p>
          <a:p>
            <a:pPr defTabSz="994994"/>
            <a:r>
              <a:rPr lang="en-GB" dirty="0" smtClean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Lack </a:t>
            </a:r>
            <a:r>
              <a:rPr lang="en-GB" dirty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of agility </a:t>
            </a:r>
            <a:r>
              <a:rPr lang="en-GB" dirty="0" smtClean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due to v</a:t>
            </a:r>
            <a:r>
              <a:rPr lang="en-GB" sz="2200" dirty="0" smtClean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ertical integration of </a:t>
            </a:r>
            <a:r>
              <a:rPr lang="en-GB" sz="2200" dirty="0" err="1" smtClean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telcos</a:t>
            </a:r>
            <a:r>
              <a:rPr lang="en-GB" sz="2200" dirty="0" smtClean="0">
                <a:solidFill>
                  <a:srgbClr val="7F7F7F"/>
                </a:solidFill>
                <a:latin typeface="Georgia" charset="0"/>
                <a:ea typeface="ＭＳ Ｐゴシック" charset="0"/>
                <a:cs typeface="ＭＳ Ｐゴシック" charset="0"/>
              </a:rPr>
              <a:t> spawned alternatives</a:t>
            </a:r>
          </a:p>
          <a:p>
            <a:pPr defTabSz="994994">
              <a:lnSpc>
                <a:spcPct val="120000"/>
              </a:lnSpc>
            </a:pPr>
            <a:endParaRPr lang="en-US" sz="2200" dirty="0">
              <a:solidFill>
                <a:schemeClr val="accent2"/>
              </a:solidFill>
              <a:latin typeface="Georgia" charset="0"/>
              <a:ea typeface="ＭＳ Ｐゴシック" charset="0"/>
              <a:cs typeface="ＭＳ Ｐゴシック" charset="0"/>
              <a:sym typeface="Georgia" charset="0"/>
            </a:endParaRPr>
          </a:p>
        </p:txBody>
      </p:sp>
      <p:sp>
        <p:nvSpPr>
          <p:cNvPr id="300035" name="Rectangle 6"/>
          <p:cNvSpPr>
            <a:spLocks noChangeArrowheads="1"/>
          </p:cNvSpPr>
          <p:nvPr/>
        </p:nvSpPr>
        <p:spPr bwMode="auto">
          <a:xfrm>
            <a:off x="638910" y="6527802"/>
            <a:ext cx="9629616" cy="43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9490" tIns="49745" rIns="99490" bIns="49745">
            <a:spAutoFit/>
          </a:bodyPr>
          <a:lstStyle/>
          <a:p>
            <a:pPr defTabSz="994994"/>
            <a:r>
              <a:rPr lang="en-US" sz="2200" dirty="0" smtClean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  <a:sym typeface="Georgia" charset="0"/>
              </a:rPr>
              <a:t>Lack of telco innovation on key assets like voice or SIM in </a:t>
            </a:r>
            <a:r>
              <a:rPr lang="en-US" sz="2200" dirty="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  <a:sym typeface="Georgia" charset="0"/>
              </a:rPr>
              <a:t>the last decade</a:t>
            </a:r>
            <a:endParaRPr lang="en-US" sz="2200" dirty="0">
              <a:solidFill>
                <a:schemeClr val="tx1"/>
              </a:solidFill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389898"/>
              </p:ext>
            </p:extLst>
          </p:nvPr>
        </p:nvGraphicFramePr>
        <p:xfrm>
          <a:off x="603515" y="1851502"/>
          <a:ext cx="9726613" cy="4498692"/>
        </p:xfrm>
        <a:graphic>
          <a:graphicData uri="http://schemas.openxmlformats.org/drawingml/2006/table">
            <a:tbl>
              <a:tblPr/>
              <a:tblGrid>
                <a:gridCol w="3130240"/>
                <a:gridCol w="6596373"/>
              </a:tblGrid>
              <a:tr h="58438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Operator asset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OTT alternatives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Distribution and retail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Apple physical retail stores and digital App Store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Telephony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Skype,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Viber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TalkBox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Tango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Messaging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Whatsapp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KakaoTalk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iMessage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Samsung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ChatOn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</a:tr>
              <a:tr h="600769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Billing and settlement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iTunes, Google Wallet, FB credits, Amazon 1-Click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User identity &amp; profile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Facebook, Google, Apple ID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ADDE1"/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Termination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Available on modern smartphone platforms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52257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Consumer intelligence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Distimo</a:t>
                      </a:r>
                      <a:r>
                        <a:rPr kumimoji="0" lang="en-US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, Flurry, </a:t>
                      </a:r>
                      <a:r>
                        <a:rPr kumimoji="0" lang="en-US" sz="2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eorgia" charset="0"/>
                          <a:ea typeface="ヒラギノ明朝 ProN W3" charset="0"/>
                          <a:cs typeface="Georgia" charset="0"/>
                          <a:sym typeface="Arial" charset="0"/>
                        </a:rPr>
                        <a:t>AppAnnie</a:t>
                      </a:r>
                      <a:endParaRPr kumimoji="0" 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eorgia" charset="0"/>
                        <a:ea typeface="ヒラギノ明朝 ProN W3" charset="0"/>
                        <a:cs typeface="Georgia" charset="0"/>
                        <a:sym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8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7063" y="330203"/>
            <a:ext cx="9740900" cy="1090613"/>
          </a:xfrm>
        </p:spPr>
        <p:txBody>
          <a:bodyPr lIns="91383" tIns="45692" rIns="91383" bIns="45692"/>
          <a:lstStyle/>
          <a:p>
            <a:r>
              <a:rPr lang="en-US" sz="32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How can telcos compete in the new economics?</a:t>
            </a:r>
            <a:r>
              <a:rPr lang="en-US" sz="29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9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Telcos are essentially 3 businesses in one</a:t>
            </a:r>
          </a:p>
        </p:txBody>
      </p:sp>
      <p:pic>
        <p:nvPicPr>
          <p:cNvPr id="307203" name="Picture 16" descr="cellular-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066" y="3289303"/>
            <a:ext cx="728661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04" name="Rectangle 60"/>
          <p:cNvSpPr>
            <a:spLocks noChangeArrowheads="1"/>
          </p:cNvSpPr>
          <p:nvPr/>
        </p:nvSpPr>
        <p:spPr bwMode="auto">
          <a:xfrm>
            <a:off x="2082801" y="3281363"/>
            <a:ext cx="5033963" cy="1181100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205" name="Text Box 17"/>
          <p:cNvSpPr txBox="1">
            <a:spLocks noChangeArrowheads="1"/>
          </p:cNvSpPr>
          <p:nvPr/>
        </p:nvSpPr>
        <p:spPr bwMode="auto">
          <a:xfrm>
            <a:off x="2232026" y="3960814"/>
            <a:ext cx="1951165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Services business</a:t>
            </a:r>
          </a:p>
        </p:txBody>
      </p:sp>
      <p:sp>
        <p:nvSpPr>
          <p:cNvPr id="307206" name="Rectangle 65"/>
          <p:cNvSpPr>
            <a:spLocks noChangeArrowheads="1"/>
          </p:cNvSpPr>
          <p:nvPr/>
        </p:nvSpPr>
        <p:spPr bwMode="auto">
          <a:xfrm>
            <a:off x="2097088" y="4652966"/>
            <a:ext cx="5033962" cy="1182687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207" name="Text Box 17"/>
          <p:cNvSpPr txBox="1">
            <a:spLocks noChangeArrowheads="1"/>
          </p:cNvSpPr>
          <p:nvPr/>
        </p:nvSpPr>
        <p:spPr bwMode="auto">
          <a:xfrm>
            <a:off x="2247904" y="5333999"/>
            <a:ext cx="2401784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Connectivity business</a:t>
            </a:r>
          </a:p>
        </p:txBody>
      </p:sp>
      <p:sp>
        <p:nvSpPr>
          <p:cNvPr id="307208" name="Rectangle 71"/>
          <p:cNvSpPr>
            <a:spLocks noChangeArrowheads="1"/>
          </p:cNvSpPr>
          <p:nvPr/>
        </p:nvSpPr>
        <p:spPr bwMode="auto">
          <a:xfrm>
            <a:off x="2071688" y="1900239"/>
            <a:ext cx="5033962" cy="1181100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7209" name="Text Box 17"/>
          <p:cNvSpPr txBox="1">
            <a:spLocks noChangeArrowheads="1"/>
          </p:cNvSpPr>
          <p:nvPr/>
        </p:nvSpPr>
        <p:spPr bwMode="auto">
          <a:xfrm>
            <a:off x="2220915" y="2579688"/>
            <a:ext cx="2369436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Distribution business</a:t>
            </a:r>
          </a:p>
        </p:txBody>
      </p:sp>
      <p:grpSp>
        <p:nvGrpSpPr>
          <p:cNvPr id="307210" name="Group 76"/>
          <p:cNvGrpSpPr>
            <a:grpSpLocks/>
          </p:cNvGrpSpPr>
          <p:nvPr/>
        </p:nvGrpSpPr>
        <p:grpSpPr bwMode="auto">
          <a:xfrm rot="5400000">
            <a:off x="-6346" y="3778253"/>
            <a:ext cx="3406775" cy="301626"/>
            <a:chOff x="1419225" y="6221003"/>
            <a:chExt cx="5475288" cy="437965"/>
          </a:xfrm>
        </p:grpSpPr>
        <p:sp>
          <p:nvSpPr>
            <p:cNvPr id="307215" name="Line 26"/>
            <p:cNvSpPr>
              <a:spLocks noChangeShapeType="1"/>
            </p:cNvSpPr>
            <p:nvPr/>
          </p:nvSpPr>
          <p:spPr bwMode="auto">
            <a:xfrm rot="10800000" flipV="1">
              <a:off x="1419225" y="6244630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7216" name="Line 26"/>
            <p:cNvSpPr>
              <a:spLocks noChangeShapeType="1"/>
            </p:cNvSpPr>
            <p:nvPr/>
          </p:nvSpPr>
          <p:spPr bwMode="auto">
            <a:xfrm rot="10800000" flipH="1" flipV="1">
              <a:off x="1436688" y="6658968"/>
              <a:ext cx="545782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7217" name="Line 26"/>
            <p:cNvSpPr>
              <a:spLocks noChangeShapeType="1"/>
            </p:cNvSpPr>
            <p:nvPr/>
          </p:nvSpPr>
          <p:spPr bwMode="auto">
            <a:xfrm rot="10800000" flipV="1">
              <a:off x="6890794" y="6221003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</p:grpSp>
      <p:sp>
        <p:nvSpPr>
          <p:cNvPr id="307211" name="Slide Number Placeholder 79"/>
          <p:cNvSpPr txBox="1">
            <a:spLocks noGrp="1"/>
          </p:cNvSpPr>
          <p:nvPr/>
        </p:nvSpPr>
        <p:spPr bwMode="auto">
          <a:xfrm>
            <a:off x="3" y="7197727"/>
            <a:ext cx="2493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92" rIns="91383" bIns="45692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CD737068-3A71-1D48-A80D-A8194515FF70}" type="slidenum">
              <a:rPr lang="he-IL" sz="1400">
                <a:cs typeface="Arial" charset="0"/>
              </a:rPr>
              <a:pPr/>
              <a:t>85</a:t>
            </a:fld>
            <a:endParaRPr lang="en-US" sz="1400">
              <a:cs typeface="Arial" charset="0"/>
            </a:endParaRPr>
          </a:p>
        </p:txBody>
      </p:sp>
      <p:sp>
        <p:nvSpPr>
          <p:cNvPr id="307212" name="Rectangle 18"/>
          <p:cNvSpPr>
            <a:spLocks noChangeArrowheads="1"/>
          </p:cNvSpPr>
          <p:nvPr/>
        </p:nvSpPr>
        <p:spPr bwMode="auto">
          <a:xfrm>
            <a:off x="7345366" y="4759604"/>
            <a:ext cx="2800696" cy="33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5" tIns="45703" rIns="91405" bIns="45703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Ubiquitous data connectivity</a:t>
            </a:r>
          </a:p>
        </p:txBody>
      </p:sp>
      <p:sp>
        <p:nvSpPr>
          <p:cNvPr id="307213" name="Rectangle 19"/>
          <p:cNvSpPr>
            <a:spLocks noChangeArrowheads="1"/>
          </p:cNvSpPr>
          <p:nvPr/>
        </p:nvSpPr>
        <p:spPr bwMode="auto">
          <a:xfrm>
            <a:off x="7342189" y="3202298"/>
            <a:ext cx="1364405" cy="132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5" tIns="45703" rIns="91405" bIns="45703">
            <a:spAutoFit/>
          </a:bodyPr>
          <a:lstStyle/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Telephony</a:t>
            </a:r>
            <a:endParaRPr lang="en-US" sz="1600" dirty="0">
              <a:solidFill>
                <a:srgbClr val="7F7F7F"/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Messaging</a:t>
            </a:r>
            <a:endParaRPr lang="en-US" sz="1600" dirty="0">
              <a:solidFill>
                <a:srgbClr val="7F7F7F"/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Billing</a:t>
            </a:r>
            <a:endParaRPr lang="en-US" sz="1600" dirty="0">
              <a:solidFill>
                <a:srgbClr val="7F7F7F"/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User identity</a:t>
            </a:r>
          </a:p>
          <a:p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Termination</a:t>
            </a:r>
            <a:endParaRPr lang="en-US" sz="1600" dirty="0">
              <a:solidFill>
                <a:srgbClr val="7F7F7F"/>
              </a:solidFill>
              <a:latin typeface="Georgia" charset="0"/>
            </a:endParaRPr>
          </a:p>
        </p:txBody>
      </p:sp>
      <p:sp>
        <p:nvSpPr>
          <p:cNvPr id="307214" name="Rectangle 20"/>
          <p:cNvSpPr>
            <a:spLocks noChangeArrowheads="1"/>
          </p:cNvSpPr>
          <p:nvPr/>
        </p:nvSpPr>
        <p:spPr bwMode="auto">
          <a:xfrm>
            <a:off x="7351717" y="1820687"/>
            <a:ext cx="3336925" cy="132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3" rIns="91405" bIns="45703">
            <a:spAutoFit/>
          </a:bodyPr>
          <a:lstStyle/>
          <a:p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Digital: SMS, portals, app store</a:t>
            </a:r>
          </a:p>
          <a:p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Voice: CSR, voicemail</a:t>
            </a:r>
          </a:p>
          <a:p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Physical: </a:t>
            </a:r>
            <a:r>
              <a:rPr lang="en-US" sz="1600" dirty="0" err="1">
                <a:solidFill>
                  <a:srgbClr val="7F7F7F"/>
                </a:solidFill>
                <a:latin typeface="Georgia" charset="0"/>
              </a:rPr>
              <a:t>PoS</a:t>
            </a:r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, resellers, print/TV</a:t>
            </a:r>
          </a:p>
          <a:p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OTT: app/service inventory</a:t>
            </a:r>
            <a:br>
              <a:rPr lang="en-US" sz="1600" dirty="0">
                <a:solidFill>
                  <a:srgbClr val="7F7F7F"/>
                </a:solidFill>
                <a:latin typeface="Georgia" charset="0"/>
              </a:rPr>
            </a:br>
            <a:r>
              <a:rPr lang="en-US" sz="1600" dirty="0">
                <a:solidFill>
                  <a:srgbClr val="7F7F7F"/>
                </a:solidFill>
                <a:latin typeface="Georgia" charset="0"/>
              </a:rPr>
              <a:t>Consumer </a:t>
            </a:r>
            <a:r>
              <a:rPr lang="en-US" sz="1600" dirty="0" smtClean="0">
                <a:solidFill>
                  <a:srgbClr val="7F7F7F"/>
                </a:solidFill>
                <a:latin typeface="Georgia" charset="0"/>
              </a:rPr>
              <a:t>intelligence</a:t>
            </a:r>
            <a:endParaRPr lang="en-US" sz="1600" dirty="0">
              <a:solidFill>
                <a:srgbClr val="7F7F7F"/>
              </a:solidFill>
              <a:latin typeface="Georgia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07171" y="675565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2589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7063" y="330203"/>
            <a:ext cx="9740900" cy="1090613"/>
          </a:xfrm>
        </p:spPr>
        <p:txBody>
          <a:bodyPr lIns="91383" tIns="45692" rIns="91383" bIns="45692"/>
          <a:lstStyle/>
          <a:p>
            <a:r>
              <a:rPr lang="en-US" sz="32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Unbundling is the </a:t>
            </a:r>
            <a:r>
              <a:rPr lang="en-US" sz="32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only way to avoid </a:t>
            </a:r>
            <a:r>
              <a:rPr lang="en-US" sz="3200" dirty="0" err="1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commoditisation</a:t>
            </a:r>
            <a: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Expose 3 layers within telco business:</a:t>
            </a:r>
          </a:p>
        </p:txBody>
      </p:sp>
      <p:pic>
        <p:nvPicPr>
          <p:cNvPr id="309251" name="Picture 16" descr="cellular-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066" y="3289303"/>
            <a:ext cx="728661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252" name="Rectangle 60"/>
          <p:cNvSpPr>
            <a:spLocks noChangeArrowheads="1"/>
          </p:cNvSpPr>
          <p:nvPr/>
        </p:nvSpPr>
        <p:spPr bwMode="auto">
          <a:xfrm>
            <a:off x="2082801" y="3281363"/>
            <a:ext cx="5033963" cy="1181100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9253" name="Text Box 17"/>
          <p:cNvSpPr txBox="1">
            <a:spLocks noChangeArrowheads="1"/>
          </p:cNvSpPr>
          <p:nvPr/>
        </p:nvSpPr>
        <p:spPr bwMode="auto">
          <a:xfrm>
            <a:off x="2232026" y="3960814"/>
            <a:ext cx="1951165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Services business</a:t>
            </a:r>
          </a:p>
        </p:txBody>
      </p:sp>
      <p:sp>
        <p:nvSpPr>
          <p:cNvPr id="309254" name="Rectangle 65"/>
          <p:cNvSpPr>
            <a:spLocks noChangeArrowheads="1"/>
          </p:cNvSpPr>
          <p:nvPr/>
        </p:nvSpPr>
        <p:spPr bwMode="auto">
          <a:xfrm>
            <a:off x="2097088" y="4652966"/>
            <a:ext cx="5033962" cy="1182687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9255" name="Text Box 17"/>
          <p:cNvSpPr txBox="1">
            <a:spLocks noChangeArrowheads="1"/>
          </p:cNvSpPr>
          <p:nvPr/>
        </p:nvSpPr>
        <p:spPr bwMode="auto">
          <a:xfrm>
            <a:off x="2247904" y="5333999"/>
            <a:ext cx="2401784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Connectivity business</a:t>
            </a:r>
          </a:p>
        </p:txBody>
      </p:sp>
      <p:sp>
        <p:nvSpPr>
          <p:cNvPr id="309256" name="Rectangle 71"/>
          <p:cNvSpPr>
            <a:spLocks noChangeArrowheads="1"/>
          </p:cNvSpPr>
          <p:nvPr/>
        </p:nvSpPr>
        <p:spPr bwMode="auto">
          <a:xfrm>
            <a:off x="2071688" y="1900239"/>
            <a:ext cx="5033962" cy="1181100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94" tIns="45698" rIns="91394" bIns="45698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9257" name="Text Box 17"/>
          <p:cNvSpPr txBox="1">
            <a:spLocks noChangeArrowheads="1"/>
          </p:cNvSpPr>
          <p:nvPr/>
        </p:nvSpPr>
        <p:spPr bwMode="auto">
          <a:xfrm>
            <a:off x="2220915" y="2579688"/>
            <a:ext cx="2369436" cy="36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73" tIns="45687" rIns="91373" bIns="45687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800">
                <a:latin typeface="Georgia" charset="0"/>
                <a:ea typeface="ヒラギノ角ゴ ProN W3" charset="0"/>
                <a:cs typeface="ヒラギノ角ゴ ProN W3" charset="0"/>
              </a:rPr>
              <a:t>Distribution business</a:t>
            </a:r>
          </a:p>
        </p:txBody>
      </p:sp>
      <p:grpSp>
        <p:nvGrpSpPr>
          <p:cNvPr id="309258" name="Group 76"/>
          <p:cNvGrpSpPr>
            <a:grpSpLocks/>
          </p:cNvGrpSpPr>
          <p:nvPr/>
        </p:nvGrpSpPr>
        <p:grpSpPr bwMode="auto">
          <a:xfrm rot="5400000">
            <a:off x="-6346" y="3778253"/>
            <a:ext cx="3406775" cy="301626"/>
            <a:chOff x="1419225" y="6221003"/>
            <a:chExt cx="5475288" cy="437965"/>
          </a:xfrm>
        </p:grpSpPr>
        <p:sp>
          <p:nvSpPr>
            <p:cNvPr id="309264" name="Line 26"/>
            <p:cNvSpPr>
              <a:spLocks noChangeShapeType="1"/>
            </p:cNvSpPr>
            <p:nvPr/>
          </p:nvSpPr>
          <p:spPr bwMode="auto">
            <a:xfrm rot="10800000" flipV="1">
              <a:off x="1419225" y="6244630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9265" name="Line 26"/>
            <p:cNvSpPr>
              <a:spLocks noChangeShapeType="1"/>
            </p:cNvSpPr>
            <p:nvPr/>
          </p:nvSpPr>
          <p:spPr bwMode="auto">
            <a:xfrm rot="10800000" flipH="1" flipV="1">
              <a:off x="1436688" y="6658968"/>
              <a:ext cx="545782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9266" name="Line 26"/>
            <p:cNvSpPr>
              <a:spLocks noChangeShapeType="1"/>
            </p:cNvSpPr>
            <p:nvPr/>
          </p:nvSpPr>
          <p:spPr bwMode="auto">
            <a:xfrm rot="10800000" flipV="1">
              <a:off x="6890794" y="6221003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</p:grpSp>
      <p:sp>
        <p:nvSpPr>
          <p:cNvPr id="309259" name="Slide Number Placeholder 79"/>
          <p:cNvSpPr txBox="1">
            <a:spLocks noGrp="1"/>
          </p:cNvSpPr>
          <p:nvPr/>
        </p:nvSpPr>
        <p:spPr bwMode="auto">
          <a:xfrm>
            <a:off x="3" y="7197727"/>
            <a:ext cx="2493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92" rIns="91383" bIns="45692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B6420181-153D-7A44-A553-657DBD641F7F}" type="slidenum">
              <a:rPr lang="he-IL" sz="1400">
                <a:cs typeface="Arial" charset="0"/>
              </a:rPr>
              <a:pPr/>
              <a:t>86</a:t>
            </a:fld>
            <a:endParaRPr lang="en-US" sz="1400">
              <a:cs typeface="Arial" charset="0"/>
            </a:endParaRPr>
          </a:p>
        </p:txBody>
      </p:sp>
      <p:sp>
        <p:nvSpPr>
          <p:cNvPr id="309261" name="Rectangle 18"/>
          <p:cNvSpPr>
            <a:spLocks noChangeArrowheads="1"/>
          </p:cNvSpPr>
          <p:nvPr/>
        </p:nvSpPr>
        <p:spPr bwMode="auto">
          <a:xfrm>
            <a:off x="7345364" y="4853826"/>
            <a:ext cx="2717741" cy="107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5" tIns="45703" rIns="91405" bIns="45703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Price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differentiate through </a:t>
            </a:r>
            <a:b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</a:b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device wholesale deals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Price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differentiate </a:t>
            </a:r>
          </a:p>
          <a:p>
            <a:pPr indent="-180000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by bandwidth</a:t>
            </a:r>
          </a:p>
        </p:txBody>
      </p:sp>
      <p:sp>
        <p:nvSpPr>
          <p:cNvPr id="309262" name="Rectangle 19"/>
          <p:cNvSpPr>
            <a:spLocks noChangeArrowheads="1"/>
          </p:cNvSpPr>
          <p:nvPr/>
        </p:nvSpPr>
        <p:spPr bwMode="auto">
          <a:xfrm>
            <a:off x="7327902" y="3097213"/>
            <a:ext cx="3273782" cy="156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05" tIns="45703" rIns="91405" bIns="45703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Expose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voice, authentication, etc</a:t>
            </a:r>
          </a:p>
          <a:p>
            <a:pPr indent="-180000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to developers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Expand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beyond regional service</a:t>
            </a:r>
          </a:p>
          <a:p>
            <a:pPr indent="-180000"/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boundaries (e.g. with VoIP)</a:t>
            </a:r>
            <a:endParaRPr lang="en-US" sz="1600" dirty="0" smtClean="0">
              <a:solidFill>
                <a:schemeClr val="accent3">
                  <a:lumMod val="50000"/>
                </a:schemeClr>
              </a:solidFill>
              <a:latin typeface="Georgia" charset="0"/>
            </a:endParaRPr>
          </a:p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Build on network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effects by</a:t>
            </a:r>
            <a:b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</a:br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launching social tariffs</a:t>
            </a:r>
          </a:p>
        </p:txBody>
      </p:sp>
      <p:sp>
        <p:nvSpPr>
          <p:cNvPr id="309263" name="Rectangle 20"/>
          <p:cNvSpPr>
            <a:spLocks noChangeArrowheads="1"/>
          </p:cNvSpPr>
          <p:nvPr/>
        </p:nvSpPr>
        <p:spPr bwMode="auto">
          <a:xfrm>
            <a:off x="7351717" y="1943103"/>
            <a:ext cx="3336925" cy="584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5" tIns="45703" rIns="91405" bIns="45703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Deliver user targeting</a:t>
            </a:r>
          </a:p>
          <a:p>
            <a:pPr indent="-180000"/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  <a:latin typeface="Georgia" charset="0"/>
              </a:rPr>
              <a:t>- Deliver customer intelligence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Georgia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41895" y="675565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30266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4" name="Picture 16" descr="cellular-ico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550" y="1444337"/>
            <a:ext cx="2147888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5155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1371" tIns="45686" rIns="91371" bIns="45686" anchor="ctr"/>
          <a:lstStyle/>
          <a:p>
            <a:r>
              <a:rPr lang="en-US" sz="2900" dirty="0" smtClean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Telco need new KPIs and tools to compete in OTT era</a:t>
            </a:r>
            <a: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2900" dirty="0">
                <a:solidFill>
                  <a:srgbClr val="000090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Measure of success for telco OTT initiatives needs to be user</a:t>
            </a:r>
            <a:r>
              <a:rPr lang="en-US" sz="21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- and revenue cross-</a:t>
            </a:r>
            <a:r>
              <a:rPr lang="en-US" sz="21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over</a:t>
            </a:r>
            <a:endParaRPr lang="en-US" sz="21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992" y="4875536"/>
            <a:ext cx="9618663" cy="1966194"/>
          </a:xfrm>
        </p:spPr>
        <p:txBody>
          <a:bodyPr/>
          <a:lstStyle/>
          <a:p>
            <a:r>
              <a:rPr lang="en-US" sz="2400" dirty="0" smtClean="0"/>
              <a:t>Use different </a:t>
            </a:r>
            <a:r>
              <a:rPr lang="en-US" sz="2400" dirty="0" err="1" smtClean="0"/>
              <a:t>KPIs</a:t>
            </a:r>
            <a:r>
              <a:rPr lang="en-US" sz="2400" dirty="0" smtClean="0"/>
              <a:t> </a:t>
            </a:r>
            <a:r>
              <a:rPr lang="en-US" sz="1800" dirty="0">
                <a:solidFill>
                  <a:srgbClr val="7F7F7F"/>
                </a:solidFill>
              </a:rPr>
              <a:t>3-month P&amp;L (core) </a:t>
            </a:r>
            <a:r>
              <a:rPr lang="en-US" sz="1800" dirty="0" err="1">
                <a:solidFill>
                  <a:srgbClr val="7F7F7F"/>
                </a:solidFill>
              </a:rPr>
              <a:t>vs</a:t>
            </a:r>
            <a:r>
              <a:rPr lang="en-US" sz="1800" dirty="0">
                <a:solidFill>
                  <a:srgbClr val="7F7F7F"/>
                </a:solidFill>
              </a:rPr>
              <a:t> 12-</a:t>
            </a:r>
            <a:r>
              <a:rPr lang="en-US" sz="1800" dirty="0" smtClean="0">
                <a:solidFill>
                  <a:srgbClr val="7F7F7F"/>
                </a:solidFill>
              </a:rPr>
              <a:t>month user </a:t>
            </a:r>
            <a:r>
              <a:rPr lang="en-US" sz="1800" dirty="0">
                <a:solidFill>
                  <a:srgbClr val="7F7F7F"/>
                </a:solidFill>
              </a:rPr>
              <a:t>reach (OTT</a:t>
            </a:r>
            <a:r>
              <a:rPr lang="en-US" sz="1800" dirty="0" smtClean="0">
                <a:solidFill>
                  <a:srgbClr val="7F7F7F"/>
                </a:solidFill>
              </a:rPr>
              <a:t>)</a:t>
            </a:r>
          </a:p>
          <a:p>
            <a:r>
              <a:rPr lang="en-US" sz="2400" dirty="0" err="1" smtClean="0"/>
              <a:t>Internalise</a:t>
            </a:r>
            <a:r>
              <a:rPr lang="en-US" sz="2400" dirty="0" smtClean="0"/>
              <a:t> </a:t>
            </a:r>
            <a:r>
              <a:rPr lang="en-US" sz="2400" dirty="0"/>
              <a:t>software design of control </a:t>
            </a:r>
            <a:r>
              <a:rPr lang="en-US" sz="2400" dirty="0" smtClean="0"/>
              <a:t>points </a:t>
            </a:r>
            <a:r>
              <a:rPr lang="en-US" sz="1800" dirty="0">
                <a:solidFill>
                  <a:srgbClr val="7F7F7F"/>
                </a:solidFill>
              </a:rPr>
              <a:t>user ID, </a:t>
            </a:r>
            <a:r>
              <a:rPr lang="en-US" sz="1800" dirty="0" smtClean="0">
                <a:solidFill>
                  <a:srgbClr val="7F7F7F"/>
                </a:solidFill>
              </a:rPr>
              <a:t>billing, call control, </a:t>
            </a:r>
            <a:r>
              <a:rPr lang="en-US" sz="1800" dirty="0" err="1" smtClean="0">
                <a:solidFill>
                  <a:srgbClr val="7F7F7F"/>
                </a:solidFill>
              </a:rPr>
              <a:t>QoS</a:t>
            </a:r>
            <a:endParaRPr lang="en-US" sz="1800" dirty="0" smtClean="0">
              <a:solidFill>
                <a:srgbClr val="7F7F7F"/>
              </a:solidFill>
            </a:endParaRPr>
          </a:p>
          <a:p>
            <a:pPr marL="47603" indent="0"/>
            <a:r>
              <a:rPr lang="en-US" sz="2400" dirty="0" smtClean="0"/>
              <a:t>Practice agile </a:t>
            </a:r>
            <a:r>
              <a:rPr lang="en-US" sz="2400" dirty="0"/>
              <a:t>product development </a:t>
            </a:r>
            <a:r>
              <a:rPr lang="en-US" sz="1800" dirty="0" smtClean="0">
                <a:solidFill>
                  <a:srgbClr val="7F7F7F"/>
                </a:solidFill>
              </a:rPr>
              <a:t>as opposed to waterfall in core business</a:t>
            </a:r>
          </a:p>
          <a:p>
            <a:pPr marL="47603" indent="0"/>
            <a:r>
              <a:rPr lang="en-US" sz="2400" dirty="0" smtClean="0"/>
              <a:t>Staff </a:t>
            </a:r>
            <a:r>
              <a:rPr lang="en-US" sz="2400" dirty="0"/>
              <a:t>with 50% software DNA </a:t>
            </a:r>
            <a:r>
              <a:rPr lang="en-US" sz="1800" dirty="0">
                <a:solidFill>
                  <a:srgbClr val="7F7F7F"/>
                </a:solidFill>
              </a:rPr>
              <a:t>50/50 split between telco and </a:t>
            </a:r>
            <a:r>
              <a:rPr lang="en-US" sz="1800" dirty="0" smtClean="0">
                <a:solidFill>
                  <a:srgbClr val="7F7F7F"/>
                </a:solidFill>
              </a:rPr>
              <a:t>internet DNA</a:t>
            </a:r>
          </a:p>
          <a:p>
            <a:pPr marL="47603" indent="0"/>
            <a:r>
              <a:rPr lang="en-US" sz="2400" dirty="0" smtClean="0"/>
              <a:t>New economic tools for evaluating ROI </a:t>
            </a:r>
            <a:r>
              <a:rPr lang="en-US" sz="1800" dirty="0" smtClean="0">
                <a:solidFill>
                  <a:srgbClr val="7F7F7F"/>
                </a:solidFill>
              </a:rPr>
              <a:t>discovery-based planning</a:t>
            </a:r>
            <a:endParaRPr lang="en-US" sz="2400" dirty="0">
              <a:solidFill>
                <a:srgbClr val="7F7F7F"/>
              </a:solidFill>
            </a:endParaRPr>
          </a:p>
        </p:txBody>
      </p:sp>
      <p:sp>
        <p:nvSpPr>
          <p:cNvPr id="305156" name="Rectangle 60"/>
          <p:cNvSpPr>
            <a:spLocks noChangeArrowheads="1"/>
          </p:cNvSpPr>
          <p:nvPr/>
        </p:nvSpPr>
        <p:spPr bwMode="auto">
          <a:xfrm>
            <a:off x="5667377" y="2079337"/>
            <a:ext cx="3160713" cy="1182688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83" tIns="45692" rIns="91383" bIns="45692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5157" name="Text Box 17"/>
          <p:cNvSpPr txBox="1">
            <a:spLocks noChangeArrowheads="1"/>
          </p:cNvSpPr>
          <p:nvPr/>
        </p:nvSpPr>
        <p:spPr bwMode="auto">
          <a:xfrm>
            <a:off x="6492777" y="2742912"/>
            <a:ext cx="2141637" cy="43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r" eaLnBrk="1" hangingPunct="1"/>
            <a:r>
              <a:rPr lang="en-US" sz="2200">
                <a:latin typeface="Georgia" charset="0"/>
                <a:ea typeface="ヒラギノ角ゴ ProN W3" charset="0"/>
                <a:cs typeface="ヒラギノ角ゴ ProN W3" charset="0"/>
              </a:rPr>
              <a:t>OTT businesses</a:t>
            </a:r>
          </a:p>
        </p:txBody>
      </p:sp>
      <p:sp>
        <p:nvSpPr>
          <p:cNvPr id="305158" name="Rectangle 71"/>
          <p:cNvSpPr>
            <a:spLocks noChangeArrowheads="1"/>
          </p:cNvSpPr>
          <p:nvPr/>
        </p:nvSpPr>
        <p:spPr bwMode="auto">
          <a:xfrm>
            <a:off x="1533525" y="2080928"/>
            <a:ext cx="2994025" cy="1182687"/>
          </a:xfrm>
          <a:prstGeom prst="rect">
            <a:avLst/>
          </a:prstGeom>
          <a:solidFill>
            <a:srgbClr val="BFBFBF">
              <a:alpha val="59999"/>
            </a:srgbClr>
          </a:solidFill>
          <a:ln w="9525">
            <a:solidFill>
              <a:srgbClr val="7F7F7F"/>
            </a:solidFill>
            <a:prstDash val="dash"/>
            <a:round/>
            <a:headEnd/>
            <a:tailEnd/>
          </a:ln>
        </p:spPr>
        <p:txBody>
          <a:bodyPr lIns="91383" tIns="45692" rIns="91383" bIns="45692"/>
          <a:lstStyle/>
          <a:p>
            <a:endParaRPr lang="en-US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05159" name="Text Box 17"/>
          <p:cNvSpPr txBox="1">
            <a:spLocks noChangeArrowheads="1"/>
          </p:cNvSpPr>
          <p:nvPr/>
        </p:nvSpPr>
        <p:spPr bwMode="auto">
          <a:xfrm>
            <a:off x="1679579" y="2760374"/>
            <a:ext cx="1909515" cy="430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2200" dirty="0">
                <a:latin typeface="Georgia" charset="0"/>
                <a:ea typeface="ヒラギノ角ゴ ProN W3" charset="0"/>
                <a:cs typeface="ヒラギノ角ゴ ProN W3" charset="0"/>
              </a:rPr>
              <a:t>Core business</a:t>
            </a:r>
          </a:p>
        </p:txBody>
      </p:sp>
      <p:grpSp>
        <p:nvGrpSpPr>
          <p:cNvPr id="305160" name="Group 76"/>
          <p:cNvGrpSpPr>
            <a:grpSpLocks/>
          </p:cNvGrpSpPr>
          <p:nvPr/>
        </p:nvGrpSpPr>
        <p:grpSpPr bwMode="auto">
          <a:xfrm>
            <a:off x="3612493" y="3450937"/>
            <a:ext cx="3146425" cy="361950"/>
            <a:chOff x="1419225" y="6221003"/>
            <a:chExt cx="5475288" cy="437965"/>
          </a:xfrm>
        </p:grpSpPr>
        <p:sp>
          <p:nvSpPr>
            <p:cNvPr id="305165" name="Line 26"/>
            <p:cNvSpPr>
              <a:spLocks noChangeShapeType="1"/>
            </p:cNvSpPr>
            <p:nvPr/>
          </p:nvSpPr>
          <p:spPr bwMode="auto">
            <a:xfrm rot="10800000" flipV="1">
              <a:off x="1419225" y="6244630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5166" name="Line 26"/>
            <p:cNvSpPr>
              <a:spLocks noChangeShapeType="1"/>
            </p:cNvSpPr>
            <p:nvPr/>
          </p:nvSpPr>
          <p:spPr bwMode="auto">
            <a:xfrm rot="10800000" flipH="1" flipV="1">
              <a:off x="1436688" y="6658968"/>
              <a:ext cx="5457825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  <p:sp>
          <p:nvSpPr>
            <p:cNvPr id="305167" name="Line 26"/>
            <p:cNvSpPr>
              <a:spLocks noChangeShapeType="1"/>
            </p:cNvSpPr>
            <p:nvPr/>
          </p:nvSpPr>
          <p:spPr bwMode="auto">
            <a:xfrm rot="10800000" flipV="1">
              <a:off x="6890794" y="6221003"/>
              <a:ext cx="1588" cy="366713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ash"/>
              <a:round/>
              <a:headEnd type="none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9543" tIns="49771" rIns="99543" bIns="49771"/>
            <a:lstStyle/>
            <a:p>
              <a:endParaRPr lang="en-US"/>
            </a:p>
          </p:txBody>
        </p:sp>
      </p:grpSp>
      <p:sp>
        <p:nvSpPr>
          <p:cNvPr id="305162" name="Slide Number Placeholder 16"/>
          <p:cNvSpPr txBox="1">
            <a:spLocks noGrp="1"/>
          </p:cNvSpPr>
          <p:nvPr/>
        </p:nvSpPr>
        <p:spPr bwMode="auto">
          <a:xfrm>
            <a:off x="4" y="7197727"/>
            <a:ext cx="2493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71" tIns="45686" rIns="91371" bIns="45686"/>
          <a:lstStyle>
            <a:lvl1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fld id="{292A9FA3-802C-614F-A8BF-D67BF8A814AF}" type="slidenum">
              <a:rPr lang="he-IL" sz="1400">
                <a:cs typeface="Arial" charset="0"/>
              </a:rPr>
              <a:pPr/>
              <a:t>87</a:t>
            </a:fld>
            <a:endParaRPr lang="en-US" sz="1400">
              <a:cs typeface="Arial" charset="0"/>
            </a:endParaRPr>
          </a:p>
        </p:txBody>
      </p:sp>
      <p:sp>
        <p:nvSpPr>
          <p:cNvPr id="305163" name="Rectangle 15"/>
          <p:cNvSpPr>
            <a:spLocks noChangeArrowheads="1"/>
          </p:cNvSpPr>
          <p:nvPr/>
        </p:nvSpPr>
        <p:spPr bwMode="auto">
          <a:xfrm>
            <a:off x="118796" y="2249073"/>
            <a:ext cx="1454129" cy="83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3" tIns="45692" rIns="91383" bIns="45692">
            <a:spAutoFit/>
          </a:bodyPr>
          <a:lstStyle/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Connectivity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Voice/text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Distribution</a:t>
            </a:r>
          </a:p>
        </p:txBody>
      </p:sp>
      <p:sp>
        <p:nvSpPr>
          <p:cNvPr id="305164" name="Rectangle 15"/>
          <p:cNvSpPr>
            <a:spLocks noChangeArrowheads="1"/>
          </p:cNvSpPr>
          <p:nvPr/>
        </p:nvSpPr>
        <p:spPr bwMode="auto">
          <a:xfrm>
            <a:off x="8982376" y="2100686"/>
            <a:ext cx="1466953" cy="107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83" tIns="45692" rIns="91383" bIns="45692">
            <a:spAutoFit/>
          </a:bodyPr>
          <a:lstStyle/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VoIP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Social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sz="16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API</a:t>
            </a:r>
          </a:p>
          <a:p>
            <a:pPr>
              <a:buFontTx/>
              <a:buChar char="-"/>
            </a:pPr>
            <a:r>
              <a:rPr lang="en-US" sz="1600" dirty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sz="16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New services</a:t>
            </a:r>
            <a:endParaRPr lang="en-US" sz="16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3320357" y="3873153"/>
            <a:ext cx="3832624" cy="5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83" tIns="45692" rIns="91383" bIns="45692">
            <a:spAutoFit/>
          </a:bodyPr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Measure of success should be</a:t>
            </a:r>
            <a:br>
              <a:rPr lang="en-US" sz="16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1600" dirty="0" smtClean="0">
                <a:solidFill>
                  <a:srgbClr val="7F7F7F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revenue cross-over and user acquisition</a:t>
            </a:r>
            <a:endParaRPr lang="en-US" sz="1600" dirty="0">
              <a:solidFill>
                <a:srgbClr val="7F7F7F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1587143" y="2147691"/>
            <a:ext cx="1207625" cy="33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eaLnBrk="1" hangingPunct="1"/>
            <a:r>
              <a:rPr lang="en-US" sz="1600" dirty="0" smtClean="0">
                <a:latin typeface="Georgia" charset="0"/>
                <a:ea typeface="ヒラギノ角ゴ ProN W3" charset="0"/>
                <a:cs typeface="ヒラギノ角ゴ ProN W3" charset="0"/>
              </a:rPr>
              <a:t>KPI: ARPU</a:t>
            </a:r>
            <a:endParaRPr lang="en-US" sz="1600" dirty="0"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7168142" y="2117523"/>
            <a:ext cx="1584331" cy="338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62" tIns="45682" rIns="91362" bIns="45682">
            <a:spAutoFit/>
          </a:bodyPr>
          <a:lstStyle>
            <a:lvl1pPr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1pPr>
            <a:lvl2pPr marL="37931725" indent="-37474525" defTabSz="906463"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明朝 ProN W3" charset="0"/>
                <a:cs typeface="ヒラギノ明朝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1600" dirty="0" smtClean="0">
                <a:latin typeface="Georgia" charset="0"/>
                <a:ea typeface="ヒラギノ角ゴ ProN W3" charset="0"/>
                <a:cs typeface="ヒラギノ角ゴ ProN W3" charset="0"/>
              </a:rPr>
              <a:t>KPI: user reach</a:t>
            </a:r>
            <a:endParaRPr lang="en-US" sz="1600" dirty="0"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19619" y="688966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2787908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>
            <a:off x="-143977" y="4800987"/>
            <a:ext cx="506321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“Mobile Innovation Economics” </a:t>
            </a:r>
            <a:r>
              <a:rPr lang="en-US" dirty="0" smtClean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 smtClean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strategy </a:t>
            </a: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workshop on the clash of 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 err="1">
                <a:solidFill>
                  <a:srgbClr val="7F7F7F"/>
                </a:solidFill>
                <a:latin typeface="Georgia"/>
                <a:ea typeface="ヒラギノ明朝 ProN W3"/>
              </a:rPr>
              <a:t>telco</a:t>
            </a: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 and Internet business models</a:t>
            </a:r>
            <a:endParaRPr lang="en-US" dirty="0" smtClean="0">
              <a:solidFill>
                <a:srgbClr val="800000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smtClean="0">
                <a:solidFill>
                  <a:srgbClr val="800000"/>
                </a:solidFill>
                <a:latin typeface="Georgia"/>
                <a:ea typeface="ヒラギノ明朝 ProN W3"/>
              </a:rPr>
              <a:t>visionmobile.com/product/mobile-innovation-economics</a:t>
            </a:r>
            <a:r>
              <a:rPr lang="en-US" dirty="0">
                <a:solidFill>
                  <a:srgbClr val="800000"/>
                </a:solidFill>
                <a:latin typeface="Georgia"/>
                <a:ea typeface="ヒラギノ明朝 ProN W3"/>
              </a:rPr>
              <a:t>/</a:t>
            </a:r>
            <a:endParaRPr lang="en-US" dirty="0"/>
          </a:p>
        </p:txBody>
      </p:sp>
      <p:pic>
        <p:nvPicPr>
          <p:cNvPr id="2" name="Picture 1" descr="Mobile-Innovation-Economics-thumbnail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3681" y="404122"/>
            <a:ext cx="4512600" cy="451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438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iStock_000002510681Mediu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41026"/>
            <a:ext cx="10701088" cy="76394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044" y="2440533"/>
            <a:ext cx="855203" cy="855203"/>
          </a:xfrm>
          <a:prstGeom prst="rect">
            <a:avLst/>
          </a:prstGeom>
          <a:ln>
            <a:noFill/>
          </a:ln>
          <a:effectLst/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6326" name="Rectangle 5"/>
          <p:cNvSpPr>
            <a:spLocks/>
          </p:cNvSpPr>
          <p:nvPr/>
        </p:nvSpPr>
        <p:spPr bwMode="auto">
          <a:xfrm>
            <a:off x="-26988" y="-34155"/>
            <a:ext cx="10744201" cy="1930400"/>
          </a:xfrm>
          <a:prstGeom prst="rect">
            <a:avLst/>
          </a:prstGeom>
          <a:gradFill rotWithShape="0">
            <a:gsLst>
              <a:gs pos="0">
                <a:srgbClr val="000000">
                  <a:alpha val="59998"/>
                </a:srgbClr>
              </a:gs>
              <a:gs pos="100000">
                <a:srgbClr val="FFFFFF">
                  <a:alpha val="59998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327" name="Rectangle 6"/>
          <p:cNvSpPr>
            <a:spLocks/>
          </p:cNvSpPr>
          <p:nvPr/>
        </p:nvSpPr>
        <p:spPr bwMode="auto">
          <a:xfrm>
            <a:off x="879475" y="482600"/>
            <a:ext cx="92583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50" bIns="0"/>
          <a:lstStyle/>
          <a:p>
            <a:pPr marL="962025" indent="-914400">
              <a:lnSpc>
                <a:spcPct val="120000"/>
              </a:lnSpc>
            </a:pPr>
            <a:r>
              <a:rPr lang="en-US" sz="3800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The future of voice</a:t>
            </a:r>
            <a:endParaRPr lang="en-US" sz="3800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  <a:p>
            <a:pPr marL="962025" indent="-914400">
              <a:lnSpc>
                <a:spcPct val="120000"/>
              </a:lnSpc>
            </a:pPr>
            <a:r>
              <a:rPr lang="en-US" dirty="0" smtClean="0">
                <a:solidFill>
                  <a:schemeClr val="tx1"/>
                </a:solidFill>
                <a:latin typeface="Georgia" charset="0"/>
                <a:cs typeface="Georgia" charset="0"/>
                <a:sym typeface="Georgia" charset="0"/>
              </a:rPr>
              <a:t>From telephony to a diversity of voice use cases</a:t>
            </a:r>
            <a:endParaRPr lang="en-US" dirty="0">
              <a:solidFill>
                <a:schemeClr val="tx1"/>
              </a:solidFill>
              <a:latin typeface="Georgia" charset="0"/>
              <a:cs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022104"/>
      </p:ext>
    </p:extLst>
  </p:cSld>
  <p:clrMapOvr>
    <a:masterClrMapping/>
  </p:clrMapOvr>
  <p:transition spd="med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5767" y="0"/>
            <a:ext cx="9937103" cy="1492250"/>
          </a:xfrm>
        </p:spPr>
        <p:txBody>
          <a:bodyPr wrap="none" lIns="0" rIns="0"/>
          <a:lstStyle/>
          <a:p>
            <a:r>
              <a:rPr lang="en-US" dirty="0" smtClean="0"/>
              <a:t>Smartphone sales vary greatly by region </a:t>
            </a:r>
            <a:r>
              <a:rPr lang="en-US" sz="2200" dirty="0" smtClean="0"/>
              <a:t>Q2 2011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majority of handset sales in North America (63%) and Europe (51%)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167855" y="1523380"/>
            <a:ext cx="8558211" cy="5786437"/>
            <a:chOff x="1167855" y="1523380"/>
            <a:chExt cx="8558211" cy="5786437"/>
          </a:xfrm>
        </p:grpSpPr>
        <p:pic>
          <p:nvPicPr>
            <p:cNvPr id="5" name="Picture 4" descr=":::::Blog illustrations:Reports:ClashEcosystems:Graphs:Graph 1 - regional penetration.emf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9685" b="12537"/>
            <a:stretch>
              <a:fillRect/>
            </a:stretch>
          </p:blipFill>
          <p:spPr bwMode="auto">
            <a:xfrm>
              <a:off x="1167855" y="1523380"/>
              <a:ext cx="8558211" cy="578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835801" y="5523416"/>
              <a:ext cx="156469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Market share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03000" y="714054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927952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</a:pPr>
            <a:r>
              <a:rPr lang="en-US" sz="3600" dirty="0" smtClean="0">
                <a:solidFill>
                  <a:srgbClr val="2D2D8A"/>
                </a:solidFill>
                <a:latin typeface="Georgia" charset="0"/>
                <a:sym typeface="Georgia" charset="0"/>
              </a:rPr>
              <a:t>The changing nature of voice communications</a:t>
            </a:r>
            <a:br>
              <a:rPr lang="en-US" sz="3600" dirty="0" smtClean="0">
                <a:solidFill>
                  <a:srgbClr val="2D2D8A"/>
                </a:solidFill>
                <a:latin typeface="Georgia" charset="0"/>
                <a:sym typeface="Georgia" charset="0"/>
              </a:rPr>
            </a:br>
            <a:r>
              <a:rPr lang="en-US" sz="2400" dirty="0" smtClean="0">
                <a:solidFill>
                  <a:srgbClr val="7F7F7F"/>
                </a:solidFill>
                <a:latin typeface="Georgia" charset="0"/>
                <a:sym typeface="Georgia" charset="0"/>
              </a:rPr>
              <a:t>The choices and types of voice communications are multiplying</a:t>
            </a:r>
            <a:endParaRPr lang="en-US" sz="2400" dirty="0">
              <a:solidFill>
                <a:srgbClr val="7F7F7F"/>
              </a:solidFill>
              <a:latin typeface="Georgia" charset="0"/>
              <a:sym typeface="Georgia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15214" y="1984016"/>
            <a:ext cx="4762500" cy="622300"/>
            <a:chOff x="1093469" y="1500188"/>
            <a:chExt cx="2222126" cy="622300"/>
          </a:xfrm>
        </p:grpSpPr>
        <p:sp>
          <p:nvSpPr>
            <p:cNvPr id="22" name="Rectangle 1"/>
            <p:cNvSpPr>
              <a:spLocks/>
            </p:cNvSpPr>
            <p:nvPr/>
          </p:nvSpPr>
          <p:spPr bwMode="auto">
            <a:xfrm>
              <a:off x="1093469" y="1500188"/>
              <a:ext cx="2222126" cy="6223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6E6E6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defTabSz="994871"/>
              <a:endParaRPr lang="el-GR" sz="2200">
                <a:solidFill>
                  <a:schemeClr val="tx1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941838" y="1580506"/>
              <a:ext cx="5253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2000’s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88000" y="1984016"/>
            <a:ext cx="4762499" cy="622300"/>
            <a:chOff x="1093469" y="1500188"/>
            <a:chExt cx="2222126" cy="622300"/>
          </a:xfrm>
        </p:grpSpPr>
        <p:sp>
          <p:nvSpPr>
            <p:cNvPr id="25" name="Rectangle 1"/>
            <p:cNvSpPr>
              <a:spLocks/>
            </p:cNvSpPr>
            <p:nvPr/>
          </p:nvSpPr>
          <p:spPr bwMode="auto">
            <a:xfrm>
              <a:off x="1093469" y="1500188"/>
              <a:ext cx="2222126" cy="622300"/>
            </a:xfrm>
            <a:prstGeom prst="rect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E6E6E6"/>
                </a:gs>
              </a:gsLst>
              <a:lin ang="540000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defTabSz="994871"/>
              <a:endParaRPr lang="el-GR" sz="2200">
                <a:solidFill>
                  <a:schemeClr val="tx1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8911" y="1580506"/>
              <a:ext cx="4391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+mj-lt"/>
                </a:rPr>
                <a:t>today</a:t>
              </a:r>
              <a:endParaRPr lang="en-US" dirty="0"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9386" y="4876825"/>
            <a:ext cx="1270090" cy="8560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7395" y="2946521"/>
            <a:ext cx="4024497" cy="430887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dirty="0" smtClean="0">
                <a:latin typeface="+mj-lt"/>
              </a:rPr>
              <a:t>single use case</a:t>
            </a:r>
            <a:endParaRPr lang="en-US" b="1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83190" y="2761943"/>
            <a:ext cx="4024497" cy="76944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b="1" dirty="0" smtClean="0">
                <a:latin typeface="+mj-lt"/>
              </a:rPr>
              <a:t>diverse use cases</a:t>
            </a:r>
            <a:endParaRPr lang="en-US" b="1" dirty="0"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6170" y="3863049"/>
            <a:ext cx="4024497" cy="76944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US" sz="2000" dirty="0" smtClean="0">
                <a:latin typeface="+mj-lt"/>
              </a:rPr>
              <a:t>dial a phone number, </a:t>
            </a:r>
          </a:p>
          <a:p>
            <a:pPr algn="ctr"/>
            <a:r>
              <a:rPr lang="en-US" sz="2000" dirty="0" smtClean="0">
                <a:latin typeface="+mj-lt"/>
              </a:rPr>
              <a:t>talk, hang-up</a:t>
            </a:r>
            <a:endParaRPr lang="en-US" sz="2000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52585" y="3948777"/>
            <a:ext cx="4024497" cy="275429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any </a:t>
            </a:r>
            <a:r>
              <a:rPr lang="en-US" sz="2000" dirty="0">
                <a:latin typeface="+mj-lt"/>
                <a:ea typeface="ＭＳ Ｐゴシック" charset="0"/>
                <a:cs typeface="Arial" charset="0"/>
              </a:rPr>
              <a:t>device to any </a:t>
            </a: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device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voice transcription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voice messaging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group calling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push-to-talk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user-ID to User-ID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machine-to-user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web-to-phone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anonymous calling</a:t>
            </a:r>
          </a:p>
          <a:p>
            <a:pPr marL="39688" eaLnBrk="1" hangingPunct="1">
              <a:spcBef>
                <a:spcPts val="413"/>
              </a:spcBef>
            </a:pPr>
            <a:r>
              <a:rPr lang="en-US" sz="2000" dirty="0" smtClean="0">
                <a:latin typeface="+mj-lt"/>
                <a:ea typeface="ＭＳ Ｐゴシック" charset="0"/>
                <a:cs typeface="Arial" charset="0"/>
              </a:rPr>
              <a:t>… and more</a:t>
            </a:r>
            <a:endParaRPr lang="en-US" sz="2000" dirty="0">
              <a:latin typeface="+mj-lt"/>
              <a:ea typeface="ＭＳ Ｐゴシック" charset="0"/>
              <a:cs typeface="Arial" charset="0"/>
            </a:endParaRPr>
          </a:p>
        </p:txBody>
      </p:sp>
      <p:pic>
        <p:nvPicPr>
          <p:cNvPr id="25610" name="Picture 35" descr="Skype Picture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31507" y="3641618"/>
            <a:ext cx="677724" cy="299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1" name="Picture 37" descr="Viber Picture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54819" y="4720533"/>
            <a:ext cx="892309" cy="371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43" descr="Jajah Pictur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7683" y="5570328"/>
            <a:ext cx="645374" cy="41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4" name="Picture 38" descr="http://blog.softheme.com/wp-content/uploads/2010/08/google-voice-logo-300x233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7007" y="3993956"/>
            <a:ext cx="947933" cy="27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6514" y="4318509"/>
            <a:ext cx="348919" cy="348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1215" y="6037508"/>
            <a:ext cx="339515" cy="3395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3899" y="5145119"/>
            <a:ext cx="374150" cy="3721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8687" y="6786396"/>
            <a:ext cx="791791" cy="33363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089" y="6487980"/>
            <a:ext cx="879853" cy="27386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760772" y="7166708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61316098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3217" y="303215"/>
            <a:ext cx="10385425" cy="1038224"/>
          </a:xfrm>
        </p:spPr>
        <p:txBody>
          <a:bodyPr lIns="91371" tIns="45686" rIns="91371" bIns="45686"/>
          <a:lstStyle/>
          <a:p>
            <a:r>
              <a:rPr lang="en-US" sz="3600" dirty="0" smtClean="0">
                <a:latin typeface="Georgia" charset="0"/>
                <a:ea typeface="ヒラギノ角ゴ ProN W3" charset="0"/>
                <a:cs typeface="ヒラギノ角ゴ ProN W3" charset="0"/>
              </a:rPr>
              <a:t>Unlocking voice from the confines of telephony</a:t>
            </a:r>
            <a:r>
              <a:rPr lang="en-US" sz="3900" dirty="0" smtClean="0"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sz="3900" dirty="0" smtClean="0">
                <a:latin typeface="Georgia" charset="0"/>
                <a:ea typeface="ヒラギノ角ゴ ProN W3" charset="0"/>
                <a:cs typeface="ヒラギノ角ゴ ProN W3" charset="0"/>
              </a:rPr>
            </a:br>
            <a:r>
              <a:rPr lang="en-US" sz="2400" dirty="0" smtClean="0">
                <a:solidFill>
                  <a:srgbClr val="777777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by </a:t>
            </a:r>
            <a:r>
              <a:rPr lang="en-US" sz="2400" dirty="0">
                <a:solidFill>
                  <a:srgbClr val="777777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questioning assumptions of</a:t>
            </a:r>
            <a:r>
              <a:rPr lang="en-US" sz="2400" dirty="0" smtClean="0">
                <a:solidFill>
                  <a:srgbClr val="777777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 the century</a:t>
            </a:r>
            <a:r>
              <a:rPr lang="en-US" sz="2400" dirty="0">
                <a:solidFill>
                  <a:srgbClr val="777777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-old </a:t>
            </a:r>
            <a:r>
              <a:rPr lang="en-US" sz="2400" dirty="0" smtClean="0">
                <a:solidFill>
                  <a:srgbClr val="777777"/>
                </a:solidFill>
                <a:latin typeface="Georgia" charset="0"/>
                <a:ea typeface="ヒラギノ角ゴ ProN W3" charset="0"/>
                <a:cs typeface="ヒラギノ角ゴ ProN W3" charset="0"/>
              </a:rPr>
              <a:t>technology</a:t>
            </a:r>
            <a:endParaRPr lang="en-US" sz="2400" dirty="0">
              <a:solidFill>
                <a:srgbClr val="777777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graphicFrame>
        <p:nvGraphicFramePr>
          <p:cNvPr id="368681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441899"/>
              </p:ext>
            </p:extLst>
          </p:nvPr>
        </p:nvGraphicFramePr>
        <p:xfrm>
          <a:off x="776288" y="2127252"/>
          <a:ext cx="8913812" cy="4628206"/>
        </p:xfrm>
        <a:graphic>
          <a:graphicData uri="http://schemas.openxmlformats.org/drawingml/2006/table">
            <a:tbl>
              <a:tblPr/>
              <a:tblGrid>
                <a:gridCol w="2028825"/>
                <a:gridCol w="3436937"/>
                <a:gridCol w="3448050"/>
              </a:tblGrid>
              <a:tr h="565794"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Components of a voice session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Telco approach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OTT approach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275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Session scope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phone-to-phone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any device </a:t>
                      </a: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to </a:t>
                      </a:r>
                      <a:b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</a:br>
                      <a:r>
                        <a:rPr kumimoji="0" lang="en-US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any </a:t>
                      </a: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device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1687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Initiation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phone device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web service or mobile app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0900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Termination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phone number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phone number or username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275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Transport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private network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public network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03275">
                <a:tc>
                  <a:txBody>
                    <a:bodyPr/>
                    <a:lstStyle/>
                    <a:p>
                      <a:pPr marL="476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rgbClr val="001F67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Network Architecture</a:t>
                      </a:r>
                    </a:p>
                  </a:txBody>
                  <a:tcPr marL="0" marR="89331" marT="0" marB="47634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hierarchical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76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Georgia" charset="0"/>
                        <a:buNone/>
                        <a:tabLst/>
                      </a:pPr>
                      <a:r>
                        <a:rPr kumimoji="0" 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eorgia" charset="0"/>
                          <a:ea typeface="ＭＳ Ｐゴシック" charset="0"/>
                          <a:cs typeface="ＭＳ Ｐゴシック" charset="0"/>
                          <a:sym typeface="Georgia" charset="0"/>
                        </a:rPr>
                        <a:t>distributed and peer-to-peer</a:t>
                      </a:r>
                    </a:p>
                  </a:txBody>
                  <a:tcPr marL="0" marR="89331" marT="0" marB="47634" anchor="ctr" horzOverflow="overflow">
                    <a:lnL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22585" name="Picture 42" descr="Google logo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5576" y="1787526"/>
            <a:ext cx="693737" cy="288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86" name="Picture 43" descr="skype-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365" y="1766892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87" name="Picture 44" descr="Viber-logo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4600" y="1771652"/>
            <a:ext cx="320676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88" name="Picture 45" descr="facebook-logo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74005" y="1778002"/>
            <a:ext cx="309563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89" name="Picture 46" descr="log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1" y="1787526"/>
            <a:ext cx="29051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0" name="Picture 47" descr="talkbox_logo_512_bigger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77238" y="1784352"/>
            <a:ext cx="296862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1" name="Picture 66" descr="Lock-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7213" y="2927350"/>
            <a:ext cx="3873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2" name="Picture 67" descr="Lock-Unlock-ico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3903" y="2767013"/>
            <a:ext cx="463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3" name="Picture 68" descr="Lock-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7213" y="3706817"/>
            <a:ext cx="3873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4" name="Picture 69" descr="Lock-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7213" y="4532313"/>
            <a:ext cx="3873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5" name="Picture 70" descr="Lock-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7213" y="5345117"/>
            <a:ext cx="387350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6" name="Picture 71" descr="Lock-ic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803" y="6138863"/>
            <a:ext cx="38735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7" name="Picture 72" descr="Lock-Unlock-ico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3903" y="3606800"/>
            <a:ext cx="463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8" name="Picture 73" descr="Lock-Unlock-ico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3903" y="4400550"/>
            <a:ext cx="463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599" name="Picture 74" descr="Lock-Unlock-ico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3903" y="5270501"/>
            <a:ext cx="463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600" name="Picture 75" descr="Lock-Unlock-icon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13903" y="6049963"/>
            <a:ext cx="4635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8312510" y="6755650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41004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6"/>
          <p:cNvSpPr>
            <a:spLocks/>
          </p:cNvSpPr>
          <p:nvPr/>
        </p:nvSpPr>
        <p:spPr bwMode="auto">
          <a:xfrm>
            <a:off x="534988" y="560388"/>
            <a:ext cx="96266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15" bIns="0" anchor="ctr"/>
          <a:lstStyle/>
          <a:p>
            <a:pPr marL="93663" indent="-46038">
              <a:lnSpc>
                <a:spcPct val="120000"/>
              </a:lnSpc>
              <a:defRPr/>
            </a:pPr>
            <a:r>
              <a:rPr lang="en-US" sz="3600" dirty="0" smtClean="0">
                <a:solidFill>
                  <a:srgbClr val="2D2D8A"/>
                </a:solidFill>
                <a:latin typeface="Georgia" pitchFamily="-84" charset="0"/>
                <a:ea typeface="ヒラギノ角ゴ ProN W3" pitchFamily="-84" charset="-128"/>
                <a:cs typeface="+mn-cs"/>
                <a:sym typeface="Georgia" pitchFamily="-84" charset="0"/>
              </a:rPr>
              <a:t>The emergence of voice-second devices</a:t>
            </a:r>
            <a:br>
              <a:rPr lang="en-US" sz="3600" dirty="0" smtClean="0">
                <a:solidFill>
                  <a:srgbClr val="2D2D8A"/>
                </a:solidFill>
                <a:latin typeface="Georgia" pitchFamily="-84" charset="0"/>
                <a:ea typeface="ヒラギノ角ゴ ProN W3" pitchFamily="-84" charset="-128"/>
                <a:cs typeface="+mn-cs"/>
                <a:sym typeface="Georgia" pitchFamily="-84" charset="0"/>
              </a:rPr>
            </a:br>
            <a:r>
              <a:rPr lang="en-US" sz="2400" dirty="0" smtClean="0">
                <a:solidFill>
                  <a:srgbClr val="7F7F7F"/>
                </a:solidFill>
                <a:latin typeface="Georgia" pitchFamily="-84" charset="0"/>
                <a:ea typeface="ヒラギノ角ゴ ProN W3" pitchFamily="-84" charset="-128"/>
                <a:cs typeface="+mn-cs"/>
                <a:sym typeface="Georgia" pitchFamily="-84" charset="0"/>
              </a:rPr>
              <a:t>and expansion of voice to apps and APIs</a:t>
            </a:r>
            <a:endParaRPr lang="en-US" sz="3600" dirty="0">
              <a:solidFill>
                <a:srgbClr val="7F7F7F"/>
              </a:solidFill>
              <a:latin typeface="Georgia" pitchFamily="-84" charset="0"/>
              <a:ea typeface="ヒラギノ角ゴ ProN W3" pitchFamily="-84" charset="-128"/>
              <a:cs typeface="+mn-cs"/>
              <a:sym typeface="Georgia" pitchFamily="-8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024" y="1886032"/>
            <a:ext cx="2642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j-lt"/>
                <a:ea typeface="ヒラギノ角ゴ ProN W3" pitchFamily="-84" charset="-128"/>
                <a:cs typeface="+mn-cs"/>
              </a:rPr>
              <a:t>f</a:t>
            </a:r>
            <a:r>
              <a:rPr lang="en-US" sz="2000" b="1" dirty="0" smtClean="0">
                <a:latin typeface="+mj-lt"/>
                <a:ea typeface="ヒラギノ角ゴ ProN W3" pitchFamily="-84" charset="-128"/>
                <a:cs typeface="+mn-cs"/>
              </a:rPr>
              <a:t>eature </a:t>
            </a:r>
            <a:r>
              <a:rPr lang="en-US" sz="2000" b="1" dirty="0">
                <a:latin typeface="+mj-lt"/>
                <a:ea typeface="ヒラギノ角ゴ ProN W3" pitchFamily="-84" charset="-128"/>
                <a:cs typeface="+mn-cs"/>
              </a:rPr>
              <a:t>phones</a:t>
            </a:r>
            <a:endParaRPr lang="el-GR" sz="2000" b="1" dirty="0">
              <a:latin typeface="+mj-lt"/>
              <a:ea typeface="ヒラギノ角ゴ ProN W3" pitchFamily="-84" charset="-128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7848" y="1886032"/>
            <a:ext cx="27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j-lt"/>
                <a:ea typeface="ヒラギノ角ゴ ProN W3" pitchFamily="-84" charset="-128"/>
                <a:cs typeface="+mn-cs"/>
              </a:rPr>
              <a:t>s</a:t>
            </a:r>
            <a:r>
              <a:rPr lang="en-US" sz="2000" b="1" dirty="0" smtClean="0">
                <a:latin typeface="+mj-lt"/>
                <a:ea typeface="ヒラギノ角ゴ ProN W3" pitchFamily="-84" charset="-128"/>
                <a:cs typeface="+mn-cs"/>
              </a:rPr>
              <a:t>martphones</a:t>
            </a:r>
            <a:endParaRPr lang="el-GR" sz="2000" b="1" dirty="0">
              <a:latin typeface="+mj-lt"/>
              <a:ea typeface="ヒラギノ角ゴ ProN W3" pitchFamily="-84" charset="-128"/>
              <a:cs typeface="+mn-cs"/>
            </a:endParaRPr>
          </a:p>
        </p:txBody>
      </p:sp>
      <p:pic>
        <p:nvPicPr>
          <p:cNvPr id="26652" name="Picture 30" descr="Twilio Picture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365" y="5998915"/>
            <a:ext cx="11668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53" name="Picture 33" descr="c:\Users\StijnAsteria\Dropbox\Atlas Logos\Atlas Logos archive\Atlas Logos - pre-Sep 2011 - processed\trop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3181" y="5923829"/>
            <a:ext cx="13779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5"/>
          <p:cNvSpPr>
            <a:spLocks noChangeArrowheads="1"/>
          </p:cNvSpPr>
          <p:nvPr/>
        </p:nvSpPr>
        <p:spPr bwMode="auto">
          <a:xfrm>
            <a:off x="2901521" y="1935042"/>
            <a:ext cx="492069" cy="30209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865 h 21600"/>
              <a:gd name="T14" fmla="*/ 18058 w 21600"/>
              <a:gd name="T15" fmla="*/ 157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3849" y="0"/>
                </a:moveTo>
                <a:lnTo>
                  <a:pt x="13849" y="5865"/>
                </a:lnTo>
                <a:lnTo>
                  <a:pt x="3375" y="5865"/>
                </a:lnTo>
                <a:lnTo>
                  <a:pt x="3375" y="15735"/>
                </a:lnTo>
                <a:lnTo>
                  <a:pt x="13849" y="15735"/>
                </a:lnTo>
                <a:lnTo>
                  <a:pt x="13849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865"/>
                </a:moveTo>
                <a:lnTo>
                  <a:pt x="1350" y="15735"/>
                </a:lnTo>
                <a:lnTo>
                  <a:pt x="2700" y="15735"/>
                </a:lnTo>
                <a:lnTo>
                  <a:pt x="2700" y="5865"/>
                </a:lnTo>
                <a:close/>
              </a:path>
              <a:path w="21600" h="21600">
                <a:moveTo>
                  <a:pt x="0" y="5865"/>
                </a:moveTo>
                <a:lnTo>
                  <a:pt x="0" y="15735"/>
                </a:lnTo>
                <a:lnTo>
                  <a:pt x="675" y="15735"/>
                </a:lnTo>
                <a:lnTo>
                  <a:pt x="675" y="586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wrap="none" lIns="91383" tIns="45692" rIns="91383" bIns="45692" anchor="ctr"/>
          <a:lstStyle/>
          <a:p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25946" y="1732144"/>
            <a:ext cx="31356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 smtClean="0">
                <a:latin typeface="+mj-lt"/>
                <a:ea typeface="ヒラギノ角ゴ ProN W3" pitchFamily="-84" charset="-128"/>
                <a:cs typeface="+mn-cs"/>
              </a:rPr>
              <a:t>voice is blended into web and devices</a:t>
            </a:r>
            <a:endParaRPr lang="el-GR" sz="2000" b="1" dirty="0">
              <a:latin typeface="+mj-lt"/>
              <a:ea typeface="ヒラギノ角ゴ ProN W3" pitchFamily="-84" charset="-128"/>
              <a:cs typeface="+mn-cs"/>
            </a:endParaRPr>
          </a:p>
        </p:txBody>
      </p:sp>
      <p:sp>
        <p:nvSpPr>
          <p:cNvPr id="36" name="AutoShape 5"/>
          <p:cNvSpPr>
            <a:spLocks noChangeArrowheads="1"/>
          </p:cNvSpPr>
          <p:nvPr/>
        </p:nvSpPr>
        <p:spPr bwMode="auto">
          <a:xfrm>
            <a:off x="6335052" y="1935042"/>
            <a:ext cx="492069" cy="30209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865 h 21600"/>
              <a:gd name="T14" fmla="*/ 18058 w 21600"/>
              <a:gd name="T15" fmla="*/ 157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3849" y="0"/>
                </a:moveTo>
                <a:lnTo>
                  <a:pt x="13849" y="5865"/>
                </a:lnTo>
                <a:lnTo>
                  <a:pt x="3375" y="5865"/>
                </a:lnTo>
                <a:lnTo>
                  <a:pt x="3375" y="15735"/>
                </a:lnTo>
                <a:lnTo>
                  <a:pt x="13849" y="15735"/>
                </a:lnTo>
                <a:lnTo>
                  <a:pt x="13849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865"/>
                </a:moveTo>
                <a:lnTo>
                  <a:pt x="1350" y="15735"/>
                </a:lnTo>
                <a:lnTo>
                  <a:pt x="2700" y="15735"/>
                </a:lnTo>
                <a:lnTo>
                  <a:pt x="2700" y="5865"/>
                </a:lnTo>
                <a:close/>
              </a:path>
              <a:path w="21600" h="21600">
                <a:moveTo>
                  <a:pt x="0" y="5865"/>
                </a:moveTo>
                <a:lnTo>
                  <a:pt x="0" y="15735"/>
                </a:lnTo>
                <a:lnTo>
                  <a:pt x="675" y="15735"/>
                </a:lnTo>
                <a:lnTo>
                  <a:pt x="675" y="586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/>
        </p:spPr>
        <p:txBody>
          <a:bodyPr wrap="none" lIns="91383" tIns="45692" rIns="91383" bIns="45692" anchor="ctr"/>
          <a:lstStyle/>
          <a:p>
            <a:endParaRPr lang="en-US"/>
          </a:p>
        </p:txBody>
      </p:sp>
      <p:sp>
        <p:nvSpPr>
          <p:cNvPr id="38" name="TextBox 17"/>
          <p:cNvSpPr txBox="1">
            <a:spLocks noChangeArrowheads="1"/>
          </p:cNvSpPr>
          <p:nvPr/>
        </p:nvSpPr>
        <p:spPr bwMode="auto">
          <a:xfrm>
            <a:off x="657927" y="2808447"/>
            <a:ext cx="22321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voice = phone</a:t>
            </a:r>
            <a:endParaRPr lang="el-GR" sz="2400" dirty="0">
              <a:latin typeface="+mj-lt"/>
            </a:endParaRPr>
          </a:p>
        </p:txBody>
      </p:sp>
      <p:sp>
        <p:nvSpPr>
          <p:cNvPr id="40" name="TextBox 17"/>
          <p:cNvSpPr txBox="1">
            <a:spLocks noChangeArrowheads="1"/>
          </p:cNvSpPr>
          <p:nvPr/>
        </p:nvSpPr>
        <p:spPr bwMode="auto">
          <a:xfrm>
            <a:off x="3715191" y="2792769"/>
            <a:ext cx="28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400" dirty="0">
                <a:latin typeface="+mj-lt"/>
              </a:rPr>
              <a:t>v</a:t>
            </a:r>
            <a:r>
              <a:rPr lang="en-US" sz="2400" dirty="0" smtClean="0">
                <a:latin typeface="+mj-lt"/>
              </a:rPr>
              <a:t>oice = app</a:t>
            </a:r>
            <a:endParaRPr lang="el-GR" sz="2400" dirty="0">
              <a:latin typeface="+mj-lt"/>
            </a:endParaRPr>
          </a:p>
        </p:txBody>
      </p:sp>
      <p:sp>
        <p:nvSpPr>
          <p:cNvPr id="42" name="TextBox 17"/>
          <p:cNvSpPr txBox="1">
            <a:spLocks noChangeArrowheads="1"/>
          </p:cNvSpPr>
          <p:nvPr/>
        </p:nvSpPr>
        <p:spPr bwMode="auto">
          <a:xfrm>
            <a:off x="7276333" y="2808447"/>
            <a:ext cx="28539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eaLnBrk="0" hangingPunct="0"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US" sz="2400" dirty="0" smtClean="0">
                <a:latin typeface="+mj-lt"/>
              </a:rPr>
              <a:t>voice = API</a:t>
            </a:r>
            <a:endParaRPr lang="el-GR" sz="2400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2924" y="3525509"/>
            <a:ext cx="2429697" cy="22738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284278" y="3947840"/>
            <a:ext cx="2008341" cy="1912708"/>
            <a:chOff x="4408739" y="3840200"/>
            <a:chExt cx="1446551" cy="137766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72924" y="3863467"/>
              <a:ext cx="348919" cy="348919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621" y="4856049"/>
              <a:ext cx="339515" cy="339515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5168" y="4334799"/>
              <a:ext cx="374150" cy="37210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7741" y="4348857"/>
              <a:ext cx="343989" cy="343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8739" y="4322767"/>
              <a:ext cx="396168" cy="39616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052" y="3840200"/>
              <a:ext cx="409157" cy="3954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4558" y="3847560"/>
              <a:ext cx="380732" cy="3807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1544" y="4823057"/>
              <a:ext cx="388346" cy="38834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3539" y="4805939"/>
              <a:ext cx="411930" cy="41193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6711" y="4223260"/>
            <a:ext cx="948001" cy="129757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337301" y="6732879"/>
            <a:ext cx="2129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VisionMobile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03808704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Voice as a killer API for </a:t>
            </a:r>
            <a:r>
              <a:rPr lang="en-US" dirty="0" err="1" smtClean="0">
                <a:latin typeface="Georgia" charset="0"/>
                <a:ea typeface="ヒラギノ角ゴ ProN W3" charset="0"/>
                <a:cs typeface="ヒラギノ角ゴ ProN W3" charset="0"/>
              </a:rPr>
              <a:t>mashups</a:t>
            </a:r>
            <a:r>
              <a:rPr lang="en-US" dirty="0">
                <a:latin typeface="Georgia" charset="0"/>
                <a:ea typeface="ヒラギノ角ゴ ProN W3" charset="0"/>
                <a:cs typeface="ヒラギノ角ゴ ProN W3" charset="0"/>
              </a:rPr>
              <a:t/>
            </a:r>
            <a:br>
              <a:rPr lang="en-US" dirty="0">
                <a:latin typeface="Georgia" charset="0"/>
                <a:ea typeface="ヒラギノ角ゴ ProN W3" charset="0"/>
                <a:cs typeface="ヒラギノ角ゴ ProN W3" charset="0"/>
              </a:rPr>
            </a:br>
            <a:endParaRPr lang="en-US" sz="2000" dirty="0">
              <a:solidFill>
                <a:srgbClr val="4D4D4D"/>
              </a:solidFill>
              <a:latin typeface="Georgia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475728" y="5081963"/>
            <a:ext cx="7784504" cy="1756276"/>
            <a:chOff x="998540" y="1860554"/>
            <a:chExt cx="8950325" cy="2019300"/>
          </a:xfrm>
        </p:grpSpPr>
        <p:pic>
          <p:nvPicPr>
            <p:cNvPr id="323587" name="Picture 6" descr="twil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540" y="2373317"/>
              <a:ext cx="8950325" cy="1506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588" name="Picture 9" descr="twilio-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0726" y="1860554"/>
              <a:ext cx="17494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317625" y="1724614"/>
            <a:ext cx="5485493" cy="2819170"/>
            <a:chOff x="2615135" y="4546725"/>
            <a:chExt cx="5485493" cy="28191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15135" y="4546725"/>
              <a:ext cx="5485493" cy="2819170"/>
            </a:xfrm>
            <a:prstGeom prst="rect">
              <a:avLst/>
            </a:prstGeom>
          </p:spPr>
        </p:pic>
        <p:pic>
          <p:nvPicPr>
            <p:cNvPr id="12" name="Picture 19" descr="pencil-circle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823" y="5727557"/>
              <a:ext cx="2240948" cy="43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extBox 5"/>
          <p:cNvSpPr txBox="1"/>
          <p:nvPr/>
        </p:nvSpPr>
        <p:spPr>
          <a:xfrm>
            <a:off x="2369496" y="1100530"/>
            <a:ext cx="5091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All-time </a:t>
            </a:r>
            <a:r>
              <a:rPr lang="en-US" dirty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op API for mashups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6431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eorgia" charset="0"/>
                <a:ea typeface="ヒラギノ角ゴ ProN W3" charset="0"/>
                <a:cs typeface="ヒラギノ角ゴ ProN W3" charset="0"/>
              </a:rPr>
              <a:t>Voice API </a:t>
            </a:r>
            <a:r>
              <a:rPr lang="en-US" dirty="0" err="1">
                <a:latin typeface="Georgia" charset="0"/>
                <a:ea typeface="ヒラギノ角ゴ ProN W3" charset="0"/>
                <a:cs typeface="ヒラギノ角ゴ ProN W3" charset="0"/>
              </a:rPr>
              <a:t>mashups</a:t>
            </a:r>
            <a:r>
              <a:rPr lang="en-US" dirty="0">
                <a:latin typeface="Georgia" charset="0"/>
                <a:ea typeface="ヒラギノ角ゴ ProN W3" charset="0"/>
                <a:cs typeface="ヒラギノ角ゴ ProN W3" charset="0"/>
              </a:rPr>
              <a:t> blend voice into new use </a:t>
            </a:r>
            <a:r>
              <a:rPr lang="en-US" dirty="0" smtClean="0">
                <a:latin typeface="Georgia" charset="0"/>
                <a:ea typeface="ヒラギノ角ゴ ProN W3" charset="0"/>
                <a:cs typeface="ヒラギノ角ゴ ProN W3" charset="0"/>
              </a:rPr>
              <a:t>cases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ifttt.com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allows creation of API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mashups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without coding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4" y="7197727"/>
            <a:ext cx="2493963" cy="365125"/>
          </a:xfrm>
          <a:prstGeom prst="rect">
            <a:avLst/>
          </a:prstGeom>
        </p:spPr>
        <p:txBody>
          <a:bodyPr/>
          <a:lstStyle/>
          <a:p>
            <a:fld id="{C465D2CB-CCE0-F244-AC69-4BB91CF7ED9C}" type="slidenum">
              <a:rPr lang="he-IL" smtClean="0"/>
              <a:pPr/>
              <a:t>94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4271" y="1388521"/>
            <a:ext cx="7555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+mj-lt"/>
              </a:rPr>
              <a:t>ifttt.com</a:t>
            </a:r>
            <a:r>
              <a:rPr lang="en-US" sz="2400" dirty="0" smtClean="0">
                <a:latin typeface="+mj-lt"/>
              </a:rPr>
              <a:t> users created over 450 recipes mashing up phone calls with a host of Internet services:</a:t>
            </a:r>
            <a:endParaRPr lang="en-US" sz="2400" dirty="0">
              <a:latin typeface="+mj-lt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9372136" y="6002867"/>
            <a:ext cx="1126011" cy="1066849"/>
          </a:xfrm>
          <a:custGeom>
            <a:avLst/>
            <a:gdLst>
              <a:gd name="connsiteX0" fmla="*/ 1126011 w 1126011"/>
              <a:gd name="connsiteY0" fmla="*/ 0 h 1066849"/>
              <a:gd name="connsiteX1" fmla="*/ 1126011 w 1126011"/>
              <a:gd name="connsiteY1" fmla="*/ 0 h 1066849"/>
              <a:gd name="connsiteX2" fmla="*/ 1032882 w 1126011"/>
              <a:gd name="connsiteY2" fmla="*/ 8466 h 1066849"/>
              <a:gd name="connsiteX3" fmla="*/ 1007483 w 1126011"/>
              <a:gd name="connsiteY3" fmla="*/ 25400 h 1066849"/>
              <a:gd name="connsiteX4" fmla="*/ 982085 w 1126011"/>
              <a:gd name="connsiteY4" fmla="*/ 33866 h 1066849"/>
              <a:gd name="connsiteX5" fmla="*/ 939753 w 1126011"/>
              <a:gd name="connsiteY5" fmla="*/ 59266 h 1066849"/>
              <a:gd name="connsiteX6" fmla="*/ 897422 w 1126011"/>
              <a:gd name="connsiteY6" fmla="*/ 84666 h 1066849"/>
              <a:gd name="connsiteX7" fmla="*/ 872024 w 1126011"/>
              <a:gd name="connsiteY7" fmla="*/ 101600 h 1066849"/>
              <a:gd name="connsiteX8" fmla="*/ 829692 w 1126011"/>
              <a:gd name="connsiteY8" fmla="*/ 135466 h 1066849"/>
              <a:gd name="connsiteX9" fmla="*/ 795827 w 1126011"/>
              <a:gd name="connsiteY9" fmla="*/ 143933 h 1066849"/>
              <a:gd name="connsiteX10" fmla="*/ 770429 w 1126011"/>
              <a:gd name="connsiteY10" fmla="*/ 152400 h 1066849"/>
              <a:gd name="connsiteX11" fmla="*/ 685766 w 1126011"/>
              <a:gd name="connsiteY11" fmla="*/ 211666 h 1066849"/>
              <a:gd name="connsiteX12" fmla="*/ 634969 w 1126011"/>
              <a:gd name="connsiteY12" fmla="*/ 245533 h 1066849"/>
              <a:gd name="connsiteX13" fmla="*/ 575705 w 1126011"/>
              <a:gd name="connsiteY13" fmla="*/ 287866 h 1066849"/>
              <a:gd name="connsiteX14" fmla="*/ 533374 w 1126011"/>
              <a:gd name="connsiteY14" fmla="*/ 330200 h 1066849"/>
              <a:gd name="connsiteX15" fmla="*/ 516441 w 1126011"/>
              <a:gd name="connsiteY15" fmla="*/ 347133 h 1066849"/>
              <a:gd name="connsiteX16" fmla="*/ 482576 w 1126011"/>
              <a:gd name="connsiteY16" fmla="*/ 381000 h 1066849"/>
              <a:gd name="connsiteX17" fmla="*/ 457177 w 1126011"/>
              <a:gd name="connsiteY17" fmla="*/ 423333 h 1066849"/>
              <a:gd name="connsiteX18" fmla="*/ 406380 w 1126011"/>
              <a:gd name="connsiteY18" fmla="*/ 482600 h 1066849"/>
              <a:gd name="connsiteX19" fmla="*/ 355582 w 1126011"/>
              <a:gd name="connsiteY19" fmla="*/ 524933 h 1066849"/>
              <a:gd name="connsiteX20" fmla="*/ 338650 w 1126011"/>
              <a:gd name="connsiteY20" fmla="*/ 558800 h 1066849"/>
              <a:gd name="connsiteX21" fmla="*/ 296319 w 1126011"/>
              <a:gd name="connsiteY21" fmla="*/ 609600 h 1066849"/>
              <a:gd name="connsiteX22" fmla="*/ 287852 w 1126011"/>
              <a:gd name="connsiteY22" fmla="*/ 635000 h 1066849"/>
              <a:gd name="connsiteX23" fmla="*/ 270920 w 1126011"/>
              <a:gd name="connsiteY23" fmla="*/ 677333 h 1066849"/>
              <a:gd name="connsiteX24" fmla="*/ 253987 w 1126011"/>
              <a:gd name="connsiteY24" fmla="*/ 711200 h 1066849"/>
              <a:gd name="connsiteX25" fmla="*/ 211656 w 1126011"/>
              <a:gd name="connsiteY25" fmla="*/ 753533 h 1066849"/>
              <a:gd name="connsiteX26" fmla="*/ 194724 w 1126011"/>
              <a:gd name="connsiteY26" fmla="*/ 787400 h 1066849"/>
              <a:gd name="connsiteX27" fmla="*/ 160859 w 1126011"/>
              <a:gd name="connsiteY27" fmla="*/ 829733 h 1066849"/>
              <a:gd name="connsiteX28" fmla="*/ 152392 w 1126011"/>
              <a:gd name="connsiteY28" fmla="*/ 855133 h 1066849"/>
              <a:gd name="connsiteX29" fmla="*/ 118527 w 1126011"/>
              <a:gd name="connsiteY29" fmla="*/ 897466 h 1066849"/>
              <a:gd name="connsiteX30" fmla="*/ 110061 w 1126011"/>
              <a:gd name="connsiteY30" fmla="*/ 922866 h 1066849"/>
              <a:gd name="connsiteX31" fmla="*/ 59264 w 1126011"/>
              <a:gd name="connsiteY31" fmla="*/ 999066 h 1066849"/>
              <a:gd name="connsiteX32" fmla="*/ 42331 w 1126011"/>
              <a:gd name="connsiteY32" fmla="*/ 1024466 h 1066849"/>
              <a:gd name="connsiteX33" fmla="*/ 25399 w 1126011"/>
              <a:gd name="connsiteY33" fmla="*/ 1041400 h 1066849"/>
              <a:gd name="connsiteX34" fmla="*/ 0 w 1126011"/>
              <a:gd name="connsiteY34" fmla="*/ 1066800 h 1066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26011" h="1066849">
                <a:moveTo>
                  <a:pt x="1126011" y="0"/>
                </a:moveTo>
                <a:lnTo>
                  <a:pt x="1126011" y="0"/>
                </a:lnTo>
                <a:cubicBezTo>
                  <a:pt x="1094968" y="2822"/>
                  <a:pt x="1063361" y="1934"/>
                  <a:pt x="1032882" y="8466"/>
                </a:cubicBezTo>
                <a:cubicBezTo>
                  <a:pt x="1022932" y="10598"/>
                  <a:pt x="1016584" y="20849"/>
                  <a:pt x="1007483" y="25400"/>
                </a:cubicBezTo>
                <a:cubicBezTo>
                  <a:pt x="999501" y="29391"/>
                  <a:pt x="990551" y="31044"/>
                  <a:pt x="982085" y="33866"/>
                </a:cubicBezTo>
                <a:cubicBezTo>
                  <a:pt x="939178" y="76776"/>
                  <a:pt x="994709" y="26291"/>
                  <a:pt x="939753" y="59266"/>
                </a:cubicBezTo>
                <a:cubicBezTo>
                  <a:pt x="881647" y="94132"/>
                  <a:pt x="969372" y="60683"/>
                  <a:pt x="897422" y="84666"/>
                </a:cubicBezTo>
                <a:cubicBezTo>
                  <a:pt x="888956" y="90311"/>
                  <a:pt x="879969" y="95243"/>
                  <a:pt x="872024" y="101600"/>
                </a:cubicBezTo>
                <a:cubicBezTo>
                  <a:pt x="851019" y="118405"/>
                  <a:pt x="857752" y="123440"/>
                  <a:pt x="829692" y="135466"/>
                </a:cubicBezTo>
                <a:cubicBezTo>
                  <a:pt x="818997" y="140050"/>
                  <a:pt x="807015" y="140736"/>
                  <a:pt x="795827" y="143933"/>
                </a:cubicBezTo>
                <a:cubicBezTo>
                  <a:pt x="787246" y="146385"/>
                  <a:pt x="778895" y="149578"/>
                  <a:pt x="770429" y="152400"/>
                </a:cubicBezTo>
                <a:cubicBezTo>
                  <a:pt x="733299" y="208096"/>
                  <a:pt x="777967" y="150195"/>
                  <a:pt x="685766" y="211666"/>
                </a:cubicBezTo>
                <a:lnTo>
                  <a:pt x="634969" y="245533"/>
                </a:lnTo>
                <a:cubicBezTo>
                  <a:pt x="616758" y="257674"/>
                  <a:pt x="591461" y="273860"/>
                  <a:pt x="575705" y="287866"/>
                </a:cubicBezTo>
                <a:cubicBezTo>
                  <a:pt x="560790" y="301124"/>
                  <a:pt x="547484" y="316089"/>
                  <a:pt x="533374" y="330200"/>
                </a:cubicBezTo>
                <a:lnTo>
                  <a:pt x="516441" y="347133"/>
                </a:lnTo>
                <a:lnTo>
                  <a:pt x="482576" y="381000"/>
                </a:lnTo>
                <a:cubicBezTo>
                  <a:pt x="468698" y="422638"/>
                  <a:pt x="483004" y="392339"/>
                  <a:pt x="457177" y="423333"/>
                </a:cubicBezTo>
                <a:cubicBezTo>
                  <a:pt x="431694" y="453914"/>
                  <a:pt x="435733" y="458138"/>
                  <a:pt x="406380" y="482600"/>
                </a:cubicBezTo>
                <a:cubicBezTo>
                  <a:pt x="335657" y="541538"/>
                  <a:pt x="429786" y="450726"/>
                  <a:pt x="355582" y="524933"/>
                </a:cubicBezTo>
                <a:cubicBezTo>
                  <a:pt x="349938" y="536222"/>
                  <a:pt x="345986" y="548529"/>
                  <a:pt x="338650" y="558800"/>
                </a:cubicBezTo>
                <a:cubicBezTo>
                  <a:pt x="307438" y="602499"/>
                  <a:pt x="318718" y="564801"/>
                  <a:pt x="296319" y="609600"/>
                </a:cubicBezTo>
                <a:cubicBezTo>
                  <a:pt x="292328" y="617583"/>
                  <a:pt x="290986" y="626644"/>
                  <a:pt x="287852" y="635000"/>
                </a:cubicBezTo>
                <a:cubicBezTo>
                  <a:pt x="282516" y="649230"/>
                  <a:pt x="277092" y="663445"/>
                  <a:pt x="270920" y="677333"/>
                </a:cubicBezTo>
                <a:cubicBezTo>
                  <a:pt x="265794" y="688867"/>
                  <a:pt x="261736" y="701237"/>
                  <a:pt x="253987" y="711200"/>
                </a:cubicBezTo>
                <a:cubicBezTo>
                  <a:pt x="241736" y="726952"/>
                  <a:pt x="211656" y="753533"/>
                  <a:pt x="211656" y="753533"/>
                </a:cubicBezTo>
                <a:cubicBezTo>
                  <a:pt x="206012" y="764822"/>
                  <a:pt x="201725" y="776898"/>
                  <a:pt x="194724" y="787400"/>
                </a:cubicBezTo>
                <a:cubicBezTo>
                  <a:pt x="163219" y="834660"/>
                  <a:pt x="191622" y="768204"/>
                  <a:pt x="160859" y="829733"/>
                </a:cubicBezTo>
                <a:cubicBezTo>
                  <a:pt x="156868" y="837716"/>
                  <a:pt x="156383" y="847150"/>
                  <a:pt x="152392" y="855133"/>
                </a:cubicBezTo>
                <a:cubicBezTo>
                  <a:pt x="141711" y="876497"/>
                  <a:pt x="134278" y="881715"/>
                  <a:pt x="118527" y="897466"/>
                </a:cubicBezTo>
                <a:cubicBezTo>
                  <a:pt x="115705" y="905933"/>
                  <a:pt x="114052" y="914884"/>
                  <a:pt x="110061" y="922866"/>
                </a:cubicBezTo>
                <a:cubicBezTo>
                  <a:pt x="90977" y="961036"/>
                  <a:pt x="82896" y="965980"/>
                  <a:pt x="59264" y="999066"/>
                </a:cubicBezTo>
                <a:cubicBezTo>
                  <a:pt x="53350" y="1007346"/>
                  <a:pt x="48687" y="1016520"/>
                  <a:pt x="42331" y="1024466"/>
                </a:cubicBezTo>
                <a:cubicBezTo>
                  <a:pt x="37345" y="1030699"/>
                  <a:pt x="30385" y="1035167"/>
                  <a:pt x="25399" y="1041400"/>
                </a:cubicBezTo>
                <a:cubicBezTo>
                  <a:pt x="3202" y="1069148"/>
                  <a:pt x="19667" y="1066800"/>
                  <a:pt x="0" y="1066800"/>
                </a:cubicBez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441665" y="2266635"/>
            <a:ext cx="1630152" cy="4863363"/>
            <a:chOff x="8202019" y="443746"/>
            <a:chExt cx="2318295" cy="6916353"/>
          </a:xfrm>
        </p:grpSpPr>
        <p:pic>
          <p:nvPicPr>
            <p:cNvPr id="19" name="Picture 18" descr="ifttt   Recipes.png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94924" y="505781"/>
              <a:ext cx="2135480" cy="6441175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2" name="Document 1"/>
            <p:cNvSpPr/>
            <p:nvPr/>
          </p:nvSpPr>
          <p:spPr bwMode="auto">
            <a:xfrm>
              <a:off x="8202019" y="443746"/>
              <a:ext cx="2318295" cy="6916353"/>
            </a:xfrm>
            <a:prstGeom prst="flowChartDocument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  <p:sp>
          <p:nvSpPr>
            <p:cNvPr id="6" name="Right Triangle 5"/>
            <p:cNvSpPr/>
            <p:nvPr/>
          </p:nvSpPr>
          <p:spPr bwMode="auto">
            <a:xfrm flipH="1">
              <a:off x="9334637" y="5998634"/>
              <a:ext cx="1171975" cy="1045633"/>
            </a:xfrm>
            <a:custGeom>
              <a:avLst/>
              <a:gdLst>
                <a:gd name="connsiteX0" fmla="*/ 0 w 651901"/>
                <a:gd name="connsiteY0" fmla="*/ 651933 h 651933"/>
                <a:gd name="connsiteX1" fmla="*/ 0 w 651901"/>
                <a:gd name="connsiteY1" fmla="*/ 0 h 651933"/>
                <a:gd name="connsiteX2" fmla="*/ 651901 w 651901"/>
                <a:gd name="connsiteY2" fmla="*/ 651933 h 651933"/>
                <a:gd name="connsiteX3" fmla="*/ 0 w 651901"/>
                <a:gd name="connsiteY3" fmla="*/ 651933 h 651933"/>
                <a:gd name="connsiteX0" fmla="*/ 0 w 651901"/>
                <a:gd name="connsiteY0" fmla="*/ 651933 h 651933"/>
                <a:gd name="connsiteX1" fmla="*/ 0 w 651901"/>
                <a:gd name="connsiteY1" fmla="*/ 0 h 651933"/>
                <a:gd name="connsiteX2" fmla="*/ 516441 w 651901"/>
                <a:gd name="connsiteY2" fmla="*/ 397933 h 651933"/>
                <a:gd name="connsiteX3" fmla="*/ 651901 w 651901"/>
                <a:gd name="connsiteY3" fmla="*/ 651933 h 651933"/>
                <a:gd name="connsiteX4" fmla="*/ 0 w 651901"/>
                <a:gd name="connsiteY4" fmla="*/ 651933 h 651933"/>
                <a:gd name="connsiteX0" fmla="*/ 0 w 651901"/>
                <a:gd name="connsiteY0" fmla="*/ 699635 h 699635"/>
                <a:gd name="connsiteX1" fmla="*/ 0 w 651901"/>
                <a:gd name="connsiteY1" fmla="*/ 47702 h 699635"/>
                <a:gd name="connsiteX2" fmla="*/ 266180 w 651901"/>
                <a:gd name="connsiteY2" fmla="*/ 81876 h 699635"/>
                <a:gd name="connsiteX3" fmla="*/ 516441 w 651901"/>
                <a:gd name="connsiteY3" fmla="*/ 445635 h 699635"/>
                <a:gd name="connsiteX4" fmla="*/ 651901 w 651901"/>
                <a:gd name="connsiteY4" fmla="*/ 699635 h 699635"/>
                <a:gd name="connsiteX5" fmla="*/ 0 w 651901"/>
                <a:gd name="connsiteY5" fmla="*/ 699635 h 699635"/>
                <a:gd name="connsiteX0" fmla="*/ 0 w 651901"/>
                <a:gd name="connsiteY0" fmla="*/ 697822 h 697822"/>
                <a:gd name="connsiteX1" fmla="*/ 0 w 651901"/>
                <a:gd name="connsiteY1" fmla="*/ 48518 h 697822"/>
                <a:gd name="connsiteX2" fmla="*/ 266180 w 651901"/>
                <a:gd name="connsiteY2" fmla="*/ 80063 h 697822"/>
                <a:gd name="connsiteX3" fmla="*/ 516441 w 651901"/>
                <a:gd name="connsiteY3" fmla="*/ 443822 h 697822"/>
                <a:gd name="connsiteX4" fmla="*/ 651901 w 651901"/>
                <a:gd name="connsiteY4" fmla="*/ 697822 h 697822"/>
                <a:gd name="connsiteX5" fmla="*/ 0 w 651901"/>
                <a:gd name="connsiteY5" fmla="*/ 697822 h 697822"/>
                <a:gd name="connsiteX0" fmla="*/ 0 w 651901"/>
                <a:gd name="connsiteY0" fmla="*/ 652646 h 652646"/>
                <a:gd name="connsiteX1" fmla="*/ 0 w 651901"/>
                <a:gd name="connsiteY1" fmla="*/ 3342 h 652646"/>
                <a:gd name="connsiteX2" fmla="*/ 266180 w 651901"/>
                <a:gd name="connsiteY2" fmla="*/ 34887 h 652646"/>
                <a:gd name="connsiteX3" fmla="*/ 516441 w 651901"/>
                <a:gd name="connsiteY3" fmla="*/ 398646 h 652646"/>
                <a:gd name="connsiteX4" fmla="*/ 651901 w 651901"/>
                <a:gd name="connsiteY4" fmla="*/ 652646 h 652646"/>
                <a:gd name="connsiteX5" fmla="*/ 0 w 651901"/>
                <a:gd name="connsiteY5" fmla="*/ 652646 h 652646"/>
                <a:gd name="connsiteX0" fmla="*/ 0 w 651901"/>
                <a:gd name="connsiteY0" fmla="*/ 656079 h 656079"/>
                <a:gd name="connsiteX1" fmla="*/ 0 w 651901"/>
                <a:gd name="connsiteY1" fmla="*/ 6775 h 656079"/>
                <a:gd name="connsiteX2" fmla="*/ 266180 w 651901"/>
                <a:gd name="connsiteY2" fmla="*/ 38320 h 656079"/>
                <a:gd name="connsiteX3" fmla="*/ 516441 w 651901"/>
                <a:gd name="connsiteY3" fmla="*/ 402079 h 656079"/>
                <a:gd name="connsiteX4" fmla="*/ 651901 w 651901"/>
                <a:gd name="connsiteY4" fmla="*/ 656079 h 656079"/>
                <a:gd name="connsiteX5" fmla="*/ 0 w 651901"/>
                <a:gd name="connsiteY5" fmla="*/ 656079 h 656079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16441 w 651901"/>
                <a:gd name="connsiteY3" fmla="*/ 395304 h 649304"/>
                <a:gd name="connsiteX4" fmla="*/ 651901 w 651901"/>
                <a:gd name="connsiteY4" fmla="*/ 649304 h 649304"/>
                <a:gd name="connsiteX5" fmla="*/ 0 w 651901"/>
                <a:gd name="connsiteY5" fmla="*/ 649304 h 649304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16441 w 651901"/>
                <a:gd name="connsiteY3" fmla="*/ 395304 h 649304"/>
                <a:gd name="connsiteX4" fmla="*/ 651901 w 651901"/>
                <a:gd name="connsiteY4" fmla="*/ 649304 h 649304"/>
                <a:gd name="connsiteX5" fmla="*/ 0 w 651901"/>
                <a:gd name="connsiteY5" fmla="*/ 649304 h 649304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11713 w 651901"/>
                <a:gd name="connsiteY3" fmla="*/ 136695 h 649304"/>
                <a:gd name="connsiteX4" fmla="*/ 516441 w 651901"/>
                <a:gd name="connsiteY4" fmla="*/ 395304 h 649304"/>
                <a:gd name="connsiteX5" fmla="*/ 651901 w 651901"/>
                <a:gd name="connsiteY5" fmla="*/ 649304 h 649304"/>
                <a:gd name="connsiteX6" fmla="*/ 0 w 651901"/>
                <a:gd name="connsiteY6" fmla="*/ 649304 h 649304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11713 w 651901"/>
                <a:gd name="connsiteY3" fmla="*/ 136695 h 649304"/>
                <a:gd name="connsiteX4" fmla="*/ 516441 w 651901"/>
                <a:gd name="connsiteY4" fmla="*/ 395304 h 649304"/>
                <a:gd name="connsiteX5" fmla="*/ 651901 w 651901"/>
                <a:gd name="connsiteY5" fmla="*/ 649304 h 649304"/>
                <a:gd name="connsiteX6" fmla="*/ 0 w 651901"/>
                <a:gd name="connsiteY6" fmla="*/ 649304 h 649304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11713 w 651901"/>
                <a:gd name="connsiteY3" fmla="*/ 136695 h 649304"/>
                <a:gd name="connsiteX4" fmla="*/ 516441 w 651901"/>
                <a:gd name="connsiteY4" fmla="*/ 395304 h 649304"/>
                <a:gd name="connsiteX5" fmla="*/ 651901 w 651901"/>
                <a:gd name="connsiteY5" fmla="*/ 649304 h 649304"/>
                <a:gd name="connsiteX6" fmla="*/ 0 w 651901"/>
                <a:gd name="connsiteY6" fmla="*/ 649304 h 649304"/>
                <a:gd name="connsiteX0" fmla="*/ 0 w 651901"/>
                <a:gd name="connsiteY0" fmla="*/ 649304 h 649304"/>
                <a:gd name="connsiteX1" fmla="*/ 0 w 651901"/>
                <a:gd name="connsiteY1" fmla="*/ 0 h 649304"/>
                <a:gd name="connsiteX2" fmla="*/ 266180 w 651901"/>
                <a:gd name="connsiteY2" fmla="*/ 31545 h 649304"/>
                <a:gd name="connsiteX3" fmla="*/ 524413 w 651901"/>
                <a:gd name="connsiteY3" fmla="*/ 131437 h 649304"/>
                <a:gd name="connsiteX4" fmla="*/ 516441 w 651901"/>
                <a:gd name="connsiteY4" fmla="*/ 395304 h 649304"/>
                <a:gd name="connsiteX5" fmla="*/ 651901 w 651901"/>
                <a:gd name="connsiteY5" fmla="*/ 649304 h 649304"/>
                <a:gd name="connsiteX6" fmla="*/ 0 w 651901"/>
                <a:gd name="connsiteY6" fmla="*/ 649304 h 649304"/>
                <a:gd name="connsiteX0" fmla="*/ 0 w 795841"/>
                <a:gd name="connsiteY0" fmla="*/ 649304 h 649304"/>
                <a:gd name="connsiteX1" fmla="*/ 0 w 795841"/>
                <a:gd name="connsiteY1" fmla="*/ 0 h 649304"/>
                <a:gd name="connsiteX2" fmla="*/ 266180 w 795841"/>
                <a:gd name="connsiteY2" fmla="*/ 31545 h 649304"/>
                <a:gd name="connsiteX3" fmla="*/ 524413 w 795841"/>
                <a:gd name="connsiteY3" fmla="*/ 131437 h 649304"/>
                <a:gd name="connsiteX4" fmla="*/ 795841 w 795841"/>
                <a:gd name="connsiteY4" fmla="*/ 300669 h 649304"/>
                <a:gd name="connsiteX5" fmla="*/ 651901 w 795841"/>
                <a:gd name="connsiteY5" fmla="*/ 649304 h 649304"/>
                <a:gd name="connsiteX6" fmla="*/ 0 w 795841"/>
                <a:gd name="connsiteY6" fmla="*/ 649304 h 649304"/>
                <a:gd name="connsiteX0" fmla="*/ 0 w 795841"/>
                <a:gd name="connsiteY0" fmla="*/ 649304 h 649304"/>
                <a:gd name="connsiteX1" fmla="*/ 0 w 795841"/>
                <a:gd name="connsiteY1" fmla="*/ 0 h 649304"/>
                <a:gd name="connsiteX2" fmla="*/ 266180 w 795841"/>
                <a:gd name="connsiteY2" fmla="*/ 31545 h 649304"/>
                <a:gd name="connsiteX3" fmla="*/ 524413 w 795841"/>
                <a:gd name="connsiteY3" fmla="*/ 131437 h 649304"/>
                <a:gd name="connsiteX4" fmla="*/ 795841 w 795841"/>
                <a:gd name="connsiteY4" fmla="*/ 300669 h 649304"/>
                <a:gd name="connsiteX5" fmla="*/ 651901 w 795841"/>
                <a:gd name="connsiteY5" fmla="*/ 649304 h 649304"/>
                <a:gd name="connsiteX6" fmla="*/ 0 w 795841"/>
                <a:gd name="connsiteY6" fmla="*/ 649304 h 649304"/>
                <a:gd name="connsiteX0" fmla="*/ 0 w 795841"/>
                <a:gd name="connsiteY0" fmla="*/ 649304 h 649304"/>
                <a:gd name="connsiteX1" fmla="*/ 0 w 795841"/>
                <a:gd name="connsiteY1" fmla="*/ 0 h 649304"/>
                <a:gd name="connsiteX2" fmla="*/ 266180 w 795841"/>
                <a:gd name="connsiteY2" fmla="*/ 31545 h 649304"/>
                <a:gd name="connsiteX3" fmla="*/ 528647 w 795841"/>
                <a:gd name="connsiteY3" fmla="*/ 126179 h 649304"/>
                <a:gd name="connsiteX4" fmla="*/ 795841 w 795841"/>
                <a:gd name="connsiteY4" fmla="*/ 300669 h 649304"/>
                <a:gd name="connsiteX5" fmla="*/ 651901 w 795841"/>
                <a:gd name="connsiteY5" fmla="*/ 649304 h 649304"/>
                <a:gd name="connsiteX6" fmla="*/ 0 w 795841"/>
                <a:gd name="connsiteY6" fmla="*/ 649304 h 649304"/>
                <a:gd name="connsiteX0" fmla="*/ 0 w 795841"/>
                <a:gd name="connsiteY0" fmla="*/ 649304 h 649304"/>
                <a:gd name="connsiteX1" fmla="*/ 0 w 795841"/>
                <a:gd name="connsiteY1" fmla="*/ 0 h 649304"/>
                <a:gd name="connsiteX2" fmla="*/ 266180 w 795841"/>
                <a:gd name="connsiteY2" fmla="*/ 31545 h 649304"/>
                <a:gd name="connsiteX3" fmla="*/ 528647 w 795841"/>
                <a:gd name="connsiteY3" fmla="*/ 126179 h 649304"/>
                <a:gd name="connsiteX4" fmla="*/ 795841 w 795841"/>
                <a:gd name="connsiteY4" fmla="*/ 300669 h 649304"/>
                <a:gd name="connsiteX5" fmla="*/ 651901 w 795841"/>
                <a:gd name="connsiteY5" fmla="*/ 649304 h 649304"/>
                <a:gd name="connsiteX6" fmla="*/ 0 w 795841"/>
                <a:gd name="connsiteY6" fmla="*/ 649304 h 649304"/>
                <a:gd name="connsiteX0" fmla="*/ 0 w 795841"/>
                <a:gd name="connsiteY0" fmla="*/ 649304 h 649304"/>
                <a:gd name="connsiteX1" fmla="*/ 0 w 795841"/>
                <a:gd name="connsiteY1" fmla="*/ 0 h 649304"/>
                <a:gd name="connsiteX2" fmla="*/ 266180 w 795841"/>
                <a:gd name="connsiteY2" fmla="*/ 31545 h 649304"/>
                <a:gd name="connsiteX3" fmla="*/ 528647 w 795841"/>
                <a:gd name="connsiteY3" fmla="*/ 126179 h 649304"/>
                <a:gd name="connsiteX4" fmla="*/ 795841 w 795841"/>
                <a:gd name="connsiteY4" fmla="*/ 300669 h 649304"/>
                <a:gd name="connsiteX5" fmla="*/ 651901 w 795841"/>
                <a:gd name="connsiteY5" fmla="*/ 649304 h 649304"/>
                <a:gd name="connsiteX6" fmla="*/ 0 w 795841"/>
                <a:gd name="connsiteY6" fmla="*/ 649304 h 649304"/>
                <a:gd name="connsiteX0" fmla="*/ 0 w 987071"/>
                <a:gd name="connsiteY0" fmla="*/ 649304 h 649304"/>
                <a:gd name="connsiteX1" fmla="*/ 0 w 987071"/>
                <a:gd name="connsiteY1" fmla="*/ 0 h 649304"/>
                <a:gd name="connsiteX2" fmla="*/ 266180 w 987071"/>
                <a:gd name="connsiteY2" fmla="*/ 31545 h 649304"/>
                <a:gd name="connsiteX3" fmla="*/ 528647 w 987071"/>
                <a:gd name="connsiteY3" fmla="*/ 126179 h 649304"/>
                <a:gd name="connsiteX4" fmla="*/ 795841 w 987071"/>
                <a:gd name="connsiteY4" fmla="*/ 300669 h 649304"/>
                <a:gd name="connsiteX5" fmla="*/ 985846 w 987071"/>
                <a:gd name="connsiteY5" fmla="*/ 462662 h 649304"/>
                <a:gd name="connsiteX6" fmla="*/ 651901 w 987071"/>
                <a:gd name="connsiteY6" fmla="*/ 649304 h 649304"/>
                <a:gd name="connsiteX7" fmla="*/ 0 w 987071"/>
                <a:gd name="connsiteY7" fmla="*/ 649304 h 649304"/>
                <a:gd name="connsiteX0" fmla="*/ 0 w 1150598"/>
                <a:gd name="connsiteY0" fmla="*/ 649304 h 649304"/>
                <a:gd name="connsiteX1" fmla="*/ 0 w 1150598"/>
                <a:gd name="connsiteY1" fmla="*/ 0 h 649304"/>
                <a:gd name="connsiteX2" fmla="*/ 266180 w 1150598"/>
                <a:gd name="connsiteY2" fmla="*/ 31545 h 649304"/>
                <a:gd name="connsiteX3" fmla="*/ 528647 w 1150598"/>
                <a:gd name="connsiteY3" fmla="*/ 126179 h 649304"/>
                <a:gd name="connsiteX4" fmla="*/ 795841 w 1150598"/>
                <a:gd name="connsiteY4" fmla="*/ 300669 h 649304"/>
                <a:gd name="connsiteX5" fmla="*/ 985846 w 1150598"/>
                <a:gd name="connsiteY5" fmla="*/ 462662 h 649304"/>
                <a:gd name="connsiteX6" fmla="*/ 1142480 w 1150598"/>
                <a:gd name="connsiteY6" fmla="*/ 607243 h 649304"/>
                <a:gd name="connsiteX7" fmla="*/ 651901 w 1150598"/>
                <a:gd name="connsiteY7" fmla="*/ 649304 h 649304"/>
                <a:gd name="connsiteX8" fmla="*/ 0 w 1150598"/>
                <a:gd name="connsiteY8" fmla="*/ 649304 h 649304"/>
                <a:gd name="connsiteX0" fmla="*/ 0 w 1150598"/>
                <a:gd name="connsiteY0" fmla="*/ 649304 h 649304"/>
                <a:gd name="connsiteX1" fmla="*/ 0 w 1150598"/>
                <a:gd name="connsiteY1" fmla="*/ 0 h 649304"/>
                <a:gd name="connsiteX2" fmla="*/ 266180 w 1150598"/>
                <a:gd name="connsiteY2" fmla="*/ 31545 h 649304"/>
                <a:gd name="connsiteX3" fmla="*/ 528647 w 1150598"/>
                <a:gd name="connsiteY3" fmla="*/ 126179 h 649304"/>
                <a:gd name="connsiteX4" fmla="*/ 804308 w 1150598"/>
                <a:gd name="connsiteY4" fmla="*/ 298041 h 649304"/>
                <a:gd name="connsiteX5" fmla="*/ 985846 w 1150598"/>
                <a:gd name="connsiteY5" fmla="*/ 462662 h 649304"/>
                <a:gd name="connsiteX6" fmla="*/ 1142480 w 1150598"/>
                <a:gd name="connsiteY6" fmla="*/ 607243 h 649304"/>
                <a:gd name="connsiteX7" fmla="*/ 651901 w 1150598"/>
                <a:gd name="connsiteY7" fmla="*/ 649304 h 649304"/>
                <a:gd name="connsiteX8" fmla="*/ 0 w 1150598"/>
                <a:gd name="connsiteY8" fmla="*/ 649304 h 649304"/>
                <a:gd name="connsiteX0" fmla="*/ 0 w 1150598"/>
                <a:gd name="connsiteY0" fmla="*/ 649304 h 649304"/>
                <a:gd name="connsiteX1" fmla="*/ 0 w 1150598"/>
                <a:gd name="connsiteY1" fmla="*/ 0 h 649304"/>
                <a:gd name="connsiteX2" fmla="*/ 266180 w 1150598"/>
                <a:gd name="connsiteY2" fmla="*/ 31545 h 649304"/>
                <a:gd name="connsiteX3" fmla="*/ 528647 w 1150598"/>
                <a:gd name="connsiteY3" fmla="*/ 126179 h 649304"/>
                <a:gd name="connsiteX4" fmla="*/ 804308 w 1150598"/>
                <a:gd name="connsiteY4" fmla="*/ 298041 h 649304"/>
                <a:gd name="connsiteX5" fmla="*/ 985846 w 1150598"/>
                <a:gd name="connsiteY5" fmla="*/ 462662 h 649304"/>
                <a:gd name="connsiteX6" fmla="*/ 1142480 w 1150598"/>
                <a:gd name="connsiteY6" fmla="*/ 607243 h 649304"/>
                <a:gd name="connsiteX7" fmla="*/ 651901 w 1150598"/>
                <a:gd name="connsiteY7" fmla="*/ 649304 h 649304"/>
                <a:gd name="connsiteX8" fmla="*/ 0 w 1150598"/>
                <a:gd name="connsiteY8" fmla="*/ 649304 h 649304"/>
                <a:gd name="connsiteX0" fmla="*/ 0 w 1150598"/>
                <a:gd name="connsiteY0" fmla="*/ 649304 h 649304"/>
                <a:gd name="connsiteX1" fmla="*/ 0 w 1150598"/>
                <a:gd name="connsiteY1" fmla="*/ 0 h 649304"/>
                <a:gd name="connsiteX2" fmla="*/ 266180 w 1150598"/>
                <a:gd name="connsiteY2" fmla="*/ 31545 h 649304"/>
                <a:gd name="connsiteX3" fmla="*/ 528647 w 1150598"/>
                <a:gd name="connsiteY3" fmla="*/ 126179 h 649304"/>
                <a:gd name="connsiteX4" fmla="*/ 804308 w 1150598"/>
                <a:gd name="connsiteY4" fmla="*/ 298041 h 649304"/>
                <a:gd name="connsiteX5" fmla="*/ 985846 w 1150598"/>
                <a:gd name="connsiteY5" fmla="*/ 462662 h 649304"/>
                <a:gd name="connsiteX6" fmla="*/ 1142480 w 1150598"/>
                <a:gd name="connsiteY6" fmla="*/ 607243 h 649304"/>
                <a:gd name="connsiteX7" fmla="*/ 651901 w 1150598"/>
                <a:gd name="connsiteY7" fmla="*/ 649304 h 649304"/>
                <a:gd name="connsiteX8" fmla="*/ 0 w 1150598"/>
                <a:gd name="connsiteY8" fmla="*/ 649304 h 649304"/>
                <a:gd name="connsiteX0" fmla="*/ 0 w 1155262"/>
                <a:gd name="connsiteY0" fmla="*/ 649304 h 649304"/>
                <a:gd name="connsiteX1" fmla="*/ 0 w 1155262"/>
                <a:gd name="connsiteY1" fmla="*/ 0 h 649304"/>
                <a:gd name="connsiteX2" fmla="*/ 266180 w 1155262"/>
                <a:gd name="connsiteY2" fmla="*/ 31545 h 649304"/>
                <a:gd name="connsiteX3" fmla="*/ 528647 w 1155262"/>
                <a:gd name="connsiteY3" fmla="*/ 126179 h 649304"/>
                <a:gd name="connsiteX4" fmla="*/ 804308 w 1155262"/>
                <a:gd name="connsiteY4" fmla="*/ 298041 h 649304"/>
                <a:gd name="connsiteX5" fmla="*/ 985846 w 1155262"/>
                <a:gd name="connsiteY5" fmla="*/ 462662 h 649304"/>
                <a:gd name="connsiteX6" fmla="*/ 1142480 w 1155262"/>
                <a:gd name="connsiteY6" fmla="*/ 607243 h 649304"/>
                <a:gd name="connsiteX7" fmla="*/ 651901 w 1155262"/>
                <a:gd name="connsiteY7" fmla="*/ 649304 h 649304"/>
                <a:gd name="connsiteX8" fmla="*/ 0 w 1155262"/>
                <a:gd name="connsiteY8" fmla="*/ 649304 h 649304"/>
                <a:gd name="connsiteX0" fmla="*/ 0 w 1156122"/>
                <a:gd name="connsiteY0" fmla="*/ 649304 h 649304"/>
                <a:gd name="connsiteX1" fmla="*/ 0 w 1156122"/>
                <a:gd name="connsiteY1" fmla="*/ 0 h 649304"/>
                <a:gd name="connsiteX2" fmla="*/ 266180 w 1156122"/>
                <a:gd name="connsiteY2" fmla="*/ 31545 h 649304"/>
                <a:gd name="connsiteX3" fmla="*/ 528647 w 1156122"/>
                <a:gd name="connsiteY3" fmla="*/ 126179 h 649304"/>
                <a:gd name="connsiteX4" fmla="*/ 804308 w 1156122"/>
                <a:gd name="connsiteY4" fmla="*/ 298041 h 649304"/>
                <a:gd name="connsiteX5" fmla="*/ 998546 w 1156122"/>
                <a:gd name="connsiteY5" fmla="*/ 460034 h 649304"/>
                <a:gd name="connsiteX6" fmla="*/ 1142480 w 1156122"/>
                <a:gd name="connsiteY6" fmla="*/ 607243 h 649304"/>
                <a:gd name="connsiteX7" fmla="*/ 651901 w 1156122"/>
                <a:gd name="connsiteY7" fmla="*/ 649304 h 649304"/>
                <a:gd name="connsiteX8" fmla="*/ 0 w 1156122"/>
                <a:gd name="connsiteY8" fmla="*/ 649304 h 649304"/>
                <a:gd name="connsiteX0" fmla="*/ 0 w 1171931"/>
                <a:gd name="connsiteY0" fmla="*/ 649304 h 649304"/>
                <a:gd name="connsiteX1" fmla="*/ 0 w 1171931"/>
                <a:gd name="connsiteY1" fmla="*/ 0 h 649304"/>
                <a:gd name="connsiteX2" fmla="*/ 266180 w 1171931"/>
                <a:gd name="connsiteY2" fmla="*/ 31545 h 649304"/>
                <a:gd name="connsiteX3" fmla="*/ 528647 w 1171931"/>
                <a:gd name="connsiteY3" fmla="*/ 126179 h 649304"/>
                <a:gd name="connsiteX4" fmla="*/ 804308 w 1171931"/>
                <a:gd name="connsiteY4" fmla="*/ 298041 h 649304"/>
                <a:gd name="connsiteX5" fmla="*/ 998546 w 1171931"/>
                <a:gd name="connsiteY5" fmla="*/ 460034 h 649304"/>
                <a:gd name="connsiteX6" fmla="*/ 1159413 w 1171931"/>
                <a:gd name="connsiteY6" fmla="*/ 630902 h 649304"/>
                <a:gd name="connsiteX7" fmla="*/ 651901 w 1171931"/>
                <a:gd name="connsiteY7" fmla="*/ 649304 h 649304"/>
                <a:gd name="connsiteX8" fmla="*/ 0 w 1171931"/>
                <a:gd name="connsiteY8" fmla="*/ 649304 h 649304"/>
                <a:gd name="connsiteX0" fmla="*/ 0 w 1172757"/>
                <a:gd name="connsiteY0" fmla="*/ 649304 h 649304"/>
                <a:gd name="connsiteX1" fmla="*/ 0 w 1172757"/>
                <a:gd name="connsiteY1" fmla="*/ 0 h 649304"/>
                <a:gd name="connsiteX2" fmla="*/ 266180 w 1172757"/>
                <a:gd name="connsiteY2" fmla="*/ 31545 h 649304"/>
                <a:gd name="connsiteX3" fmla="*/ 528647 w 1172757"/>
                <a:gd name="connsiteY3" fmla="*/ 126179 h 649304"/>
                <a:gd name="connsiteX4" fmla="*/ 804308 w 1172757"/>
                <a:gd name="connsiteY4" fmla="*/ 298041 h 649304"/>
                <a:gd name="connsiteX5" fmla="*/ 1011246 w 1172757"/>
                <a:gd name="connsiteY5" fmla="*/ 458062 h 649304"/>
                <a:gd name="connsiteX6" fmla="*/ 1159413 w 1172757"/>
                <a:gd name="connsiteY6" fmla="*/ 630902 h 649304"/>
                <a:gd name="connsiteX7" fmla="*/ 651901 w 1172757"/>
                <a:gd name="connsiteY7" fmla="*/ 649304 h 649304"/>
                <a:gd name="connsiteX8" fmla="*/ 0 w 1172757"/>
                <a:gd name="connsiteY8" fmla="*/ 649304 h 649304"/>
                <a:gd name="connsiteX0" fmla="*/ 0 w 1172757"/>
                <a:gd name="connsiteY0" fmla="*/ 649304 h 649304"/>
                <a:gd name="connsiteX1" fmla="*/ 0 w 1172757"/>
                <a:gd name="connsiteY1" fmla="*/ 0 h 649304"/>
                <a:gd name="connsiteX2" fmla="*/ 266180 w 1172757"/>
                <a:gd name="connsiteY2" fmla="*/ 31545 h 649304"/>
                <a:gd name="connsiteX3" fmla="*/ 528647 w 1172757"/>
                <a:gd name="connsiteY3" fmla="*/ 126179 h 649304"/>
                <a:gd name="connsiteX4" fmla="*/ 804308 w 1172757"/>
                <a:gd name="connsiteY4" fmla="*/ 298041 h 649304"/>
                <a:gd name="connsiteX5" fmla="*/ 1011246 w 1172757"/>
                <a:gd name="connsiteY5" fmla="*/ 458062 h 649304"/>
                <a:gd name="connsiteX6" fmla="*/ 1159413 w 1172757"/>
                <a:gd name="connsiteY6" fmla="*/ 630902 h 649304"/>
                <a:gd name="connsiteX7" fmla="*/ 651901 w 1172757"/>
                <a:gd name="connsiteY7" fmla="*/ 649304 h 649304"/>
                <a:gd name="connsiteX8" fmla="*/ 0 w 1172757"/>
                <a:gd name="connsiteY8" fmla="*/ 649304 h 649304"/>
                <a:gd name="connsiteX0" fmla="*/ 0 w 1171975"/>
                <a:gd name="connsiteY0" fmla="*/ 649304 h 649304"/>
                <a:gd name="connsiteX1" fmla="*/ 0 w 1171975"/>
                <a:gd name="connsiteY1" fmla="*/ 0 h 649304"/>
                <a:gd name="connsiteX2" fmla="*/ 266180 w 1171975"/>
                <a:gd name="connsiteY2" fmla="*/ 31545 h 649304"/>
                <a:gd name="connsiteX3" fmla="*/ 528647 w 1171975"/>
                <a:gd name="connsiteY3" fmla="*/ 126179 h 649304"/>
                <a:gd name="connsiteX4" fmla="*/ 804308 w 1171975"/>
                <a:gd name="connsiteY4" fmla="*/ 298041 h 649304"/>
                <a:gd name="connsiteX5" fmla="*/ 1011246 w 1171975"/>
                <a:gd name="connsiteY5" fmla="*/ 458062 h 649304"/>
                <a:gd name="connsiteX6" fmla="*/ 1159413 w 1171975"/>
                <a:gd name="connsiteY6" fmla="*/ 630902 h 649304"/>
                <a:gd name="connsiteX7" fmla="*/ 651901 w 1171975"/>
                <a:gd name="connsiteY7" fmla="*/ 649304 h 649304"/>
                <a:gd name="connsiteX8" fmla="*/ 0 w 1171975"/>
                <a:gd name="connsiteY8" fmla="*/ 649304 h 64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975" h="649304">
                  <a:moveTo>
                    <a:pt x="0" y="649304"/>
                  </a:moveTo>
                  <a:lnTo>
                    <a:pt x="0" y="0"/>
                  </a:lnTo>
                  <a:cubicBezTo>
                    <a:pt x="89519" y="6572"/>
                    <a:pt x="154707" y="7284"/>
                    <a:pt x="266180" y="31545"/>
                  </a:cubicBezTo>
                  <a:cubicBezTo>
                    <a:pt x="330299" y="52575"/>
                    <a:pt x="461537" y="65553"/>
                    <a:pt x="528647" y="126179"/>
                  </a:cubicBezTo>
                  <a:cubicBezTo>
                    <a:pt x="604223" y="176291"/>
                    <a:pt x="725910" y="218740"/>
                    <a:pt x="804308" y="298041"/>
                  </a:cubicBezTo>
                  <a:cubicBezTo>
                    <a:pt x="860588" y="338019"/>
                    <a:pt x="961316" y="407569"/>
                    <a:pt x="1011246" y="458062"/>
                  </a:cubicBezTo>
                  <a:cubicBezTo>
                    <a:pt x="1059224" y="499027"/>
                    <a:pt x="1217268" y="598481"/>
                    <a:pt x="1159413" y="630902"/>
                  </a:cubicBezTo>
                  <a:lnTo>
                    <a:pt x="651901" y="649304"/>
                  </a:lnTo>
                  <a:lnTo>
                    <a:pt x="0" y="649304"/>
                  </a:lnTo>
                  <a:close/>
                </a:path>
              </a:pathLst>
            </a:cu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itchFamily="-1" charset="0"/>
                <a:ea typeface="ヒラギノ角ゴ ProN W3" pitchFamily="-1" charset="-128"/>
                <a:cs typeface="ヒラギノ角ゴ ProN W3" pitchFamily="-1" charset="-128"/>
                <a:sym typeface="Arial" pitchFamily="-1" charset="0"/>
              </a:endParaRPr>
            </a:p>
          </p:txBody>
        </p:sp>
      </p:grpSp>
      <p:pic>
        <p:nvPicPr>
          <p:cNvPr id="11" name="Picture 10" descr="ifttt   Recipe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549" y="2375870"/>
            <a:ext cx="3531337" cy="48473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cxnSp>
        <p:nvCxnSpPr>
          <p:cNvPr id="15" name="Straight Connector 14"/>
          <p:cNvCxnSpPr/>
          <p:nvPr/>
        </p:nvCxnSpPr>
        <p:spPr bwMode="auto">
          <a:xfrm flipH="1">
            <a:off x="5243611" y="2280291"/>
            <a:ext cx="3195326" cy="81926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5243611" y="4383075"/>
            <a:ext cx="3181672" cy="2853775"/>
          </a:xfrm>
          <a:prstGeom prst="line">
            <a:avLst/>
          </a:prstGeom>
          <a:solidFill>
            <a:srgbClr val="BBE0E3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8438937" y="2266636"/>
            <a:ext cx="1624973" cy="2102783"/>
          </a:xfrm>
          <a:prstGeom prst="rect">
            <a:avLst/>
          </a:prstGeom>
          <a:noFill/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76419" y="7107438"/>
            <a:ext cx="15023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Source: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I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rgia"/>
                <a:cs typeface="Georgia"/>
              </a:rPr>
              <a:t>FTTT</a:t>
            </a:r>
            <a:endParaRPr lang="en-US"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36777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pic>
        <p:nvPicPr>
          <p:cNvPr id="26627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Telephony has overshot customer needs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It can no longer be improved in a way that is meaningful to 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customers - the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basis of competition will shift </a:t>
            </a:r>
            <a:r>
              <a:rPr lang="en-US" sz="1600" dirty="0">
                <a:solidFill>
                  <a:srgbClr val="7F7F7F"/>
                </a:solidFill>
              </a:rPr>
              <a:t>from </a:t>
            </a:r>
            <a:r>
              <a:rPr lang="en-US" sz="1600" dirty="0" smtClean="0">
                <a:solidFill>
                  <a:srgbClr val="7F7F7F"/>
                </a:solidFill>
              </a:rPr>
              <a:t>quality and reliability to </a:t>
            </a:r>
            <a:r>
              <a:rPr lang="en-US" sz="1600" dirty="0">
                <a:solidFill>
                  <a:srgbClr val="7F7F7F"/>
                </a:solidFill>
              </a:rPr>
              <a:t>flexibility of communication </a:t>
            </a:r>
            <a:r>
              <a:rPr lang="en-US" sz="1600" dirty="0" smtClean="0">
                <a:solidFill>
                  <a:srgbClr val="7F7F7F"/>
                </a:solidFill>
              </a:rPr>
              <a:t>in multitude </a:t>
            </a:r>
            <a:r>
              <a:rPr lang="en-US" sz="1600" dirty="0">
                <a:solidFill>
                  <a:srgbClr val="7F7F7F"/>
                </a:solidFill>
              </a:rPr>
              <a:t>of use cases beyond </a:t>
            </a:r>
            <a:r>
              <a:rPr lang="en-US" sz="1600" dirty="0" smtClean="0">
                <a:solidFill>
                  <a:srgbClr val="7F7F7F"/>
                </a:solidFill>
              </a:rPr>
              <a:t>telephony. Users </a:t>
            </a:r>
            <a:r>
              <a:rPr lang="en-US" sz="1600" dirty="0">
                <a:solidFill>
                  <a:srgbClr val="7F7F7F"/>
                </a:solidFill>
              </a:rPr>
              <a:t>will evaluate </a:t>
            </a:r>
            <a:r>
              <a:rPr lang="en-US" sz="1600" dirty="0" smtClean="0">
                <a:solidFill>
                  <a:srgbClr val="7F7F7F"/>
                </a:solidFill>
              </a:rPr>
              <a:t>services </a:t>
            </a:r>
            <a:r>
              <a:rPr lang="en-US" sz="1600" dirty="0">
                <a:solidFill>
                  <a:srgbClr val="7F7F7F"/>
                </a:solidFill>
              </a:rPr>
              <a:t>based </a:t>
            </a:r>
            <a:r>
              <a:rPr lang="en-US" sz="1600" dirty="0" smtClean="0">
                <a:solidFill>
                  <a:srgbClr val="7F7F7F"/>
                </a:solidFill>
              </a:rPr>
              <a:t>on the </a:t>
            </a:r>
            <a:r>
              <a:rPr lang="en-US" sz="1600" dirty="0">
                <a:solidFill>
                  <a:srgbClr val="7F7F7F"/>
                </a:solidFill>
              </a:rPr>
              <a:t>breadth of use cases available, not on traditional quality metrics. </a:t>
            </a:r>
          </a:p>
          <a:p>
            <a:endParaRPr lang="en-US" sz="1000" dirty="0"/>
          </a:p>
          <a:p>
            <a:r>
              <a:rPr lang="en-US" dirty="0"/>
              <a:t>Internet telephony is low-end disruption to the telco business </a:t>
            </a:r>
            <a:r>
              <a:rPr lang="en-US" dirty="0" smtClean="0"/>
              <a:t>model </a:t>
            </a:r>
          </a:p>
          <a:p>
            <a:r>
              <a:rPr lang="en-US" sz="1600" dirty="0" smtClean="0">
                <a:solidFill>
                  <a:srgbClr val="7F7F7F"/>
                </a:solidFill>
              </a:rPr>
              <a:t>Less </a:t>
            </a:r>
            <a:r>
              <a:rPr lang="en-US" sz="1600" dirty="0">
                <a:solidFill>
                  <a:srgbClr val="7F7F7F"/>
                </a:solidFill>
              </a:rPr>
              <a:t>demanding customers accept lower quality </a:t>
            </a:r>
            <a:r>
              <a:rPr lang="en-US" sz="1600" dirty="0" smtClean="0">
                <a:solidFill>
                  <a:srgbClr val="7F7F7F"/>
                </a:solidFill>
              </a:rPr>
              <a:t>for </a:t>
            </a:r>
            <a:r>
              <a:rPr lang="en-US" sz="1600" dirty="0">
                <a:solidFill>
                  <a:srgbClr val="7F7F7F"/>
                </a:solidFill>
              </a:rPr>
              <a:t>a lower price, often </a:t>
            </a:r>
            <a:r>
              <a:rPr lang="en-US" sz="1600" dirty="0" smtClean="0">
                <a:solidFill>
                  <a:srgbClr val="7F7F7F"/>
                </a:solidFill>
              </a:rPr>
              <a:t>free</a:t>
            </a:r>
            <a:endParaRPr lang="en-US" sz="1600" dirty="0">
              <a:solidFill>
                <a:srgbClr val="7F7F7F"/>
              </a:solidFill>
            </a:endParaRPr>
          </a:p>
          <a:p>
            <a:endParaRPr lang="en-US" sz="1050" dirty="0"/>
          </a:p>
          <a:p>
            <a:r>
              <a:rPr lang="en-US" dirty="0"/>
              <a:t>The reinvention of voice enables new markets</a:t>
            </a:r>
          </a:p>
          <a:p>
            <a:r>
              <a:rPr lang="en-US" sz="1600" dirty="0" smtClean="0">
                <a:solidFill>
                  <a:srgbClr val="7F7F7F"/>
                </a:solidFill>
              </a:rPr>
              <a:t>Century-old assumptions of telephony are challenged and voice will be reinvented as </a:t>
            </a:r>
            <a:r>
              <a:rPr lang="en-US" sz="1600" dirty="0">
                <a:solidFill>
                  <a:srgbClr val="7F7F7F"/>
                </a:solidFill>
              </a:rPr>
              <a:t>new applications that are no longer recognizable as phone </a:t>
            </a:r>
            <a:r>
              <a:rPr lang="en-US" sz="1600" dirty="0" smtClean="0">
                <a:solidFill>
                  <a:srgbClr val="7F7F7F"/>
                </a:solidFill>
              </a:rPr>
              <a:t>calls</a:t>
            </a:r>
            <a:endParaRPr lang="en-US" sz="1600" dirty="0">
              <a:solidFill>
                <a:srgbClr val="7F7F7F"/>
              </a:solidFill>
            </a:endParaRPr>
          </a:p>
          <a:p>
            <a:endParaRPr lang="en-US" sz="1050" dirty="0" smtClean="0"/>
          </a:p>
          <a:p>
            <a:r>
              <a:rPr lang="en-US" dirty="0" smtClean="0"/>
              <a:t>Unbundling </a:t>
            </a:r>
            <a:r>
              <a:rPr lang="en-US" dirty="0"/>
              <a:t>of voice is inevitable </a:t>
            </a:r>
          </a:p>
          <a:p>
            <a:r>
              <a:rPr lang="en-US" sz="1600" dirty="0">
                <a:solidFill>
                  <a:srgbClr val="7F7F7F"/>
                </a:solidFill>
              </a:rPr>
              <a:t>The post</a:t>
            </a:r>
            <a:r>
              <a:rPr lang="en-US" sz="1600" dirty="0" smtClean="0">
                <a:solidFill>
                  <a:srgbClr val="7F7F7F"/>
                </a:solidFill>
              </a:rPr>
              <a:t>-disruption </a:t>
            </a:r>
            <a:r>
              <a:rPr lang="en-US" sz="1600" dirty="0">
                <a:solidFill>
                  <a:srgbClr val="7F7F7F"/>
                </a:solidFill>
              </a:rPr>
              <a:t>value system </a:t>
            </a:r>
            <a:r>
              <a:rPr lang="en-US" sz="1600" dirty="0" smtClean="0">
                <a:solidFill>
                  <a:srgbClr val="7F7F7F"/>
                </a:solidFill>
              </a:rPr>
              <a:t>will unbundle voice from the </a:t>
            </a:r>
            <a:r>
              <a:rPr lang="en-US" sz="1600" dirty="0">
                <a:solidFill>
                  <a:srgbClr val="7F7F7F"/>
                </a:solidFill>
              </a:rPr>
              <a:t>network on which it </a:t>
            </a:r>
            <a:r>
              <a:rPr lang="en-US" sz="1600" dirty="0" smtClean="0">
                <a:solidFill>
                  <a:srgbClr val="7F7F7F"/>
                </a:solidFill>
              </a:rPr>
              <a:t>travels to unleash innovation of voice use cases and applications. </a:t>
            </a:r>
            <a:endParaRPr lang="en-US" sz="1600" dirty="0">
              <a:solidFill>
                <a:srgbClr val="7F7F7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6732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 bwMode="auto">
          <a:xfrm>
            <a:off x="0" y="1155700"/>
            <a:ext cx="8356600" cy="6407150"/>
          </a:xfrm>
          <a:prstGeom prst="rtTriangle">
            <a:avLst/>
          </a:prstGeom>
          <a:solidFill>
            <a:srgbClr val="DDDDD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itchFamily="-1" charset="0"/>
              <a:ea typeface="ヒラギノ角ゴ ProN W3" pitchFamily="-1" charset="-128"/>
              <a:cs typeface="ヒラギノ角ゴ ProN W3" pitchFamily="-1" charset="-128"/>
              <a:sym typeface="Arial" pitchFamily="-1" charset="0"/>
            </a:endParaRPr>
          </a:p>
        </p:txBody>
      </p:sp>
      <p:pic>
        <p:nvPicPr>
          <p:cNvPr id="235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6383" y="529999"/>
            <a:ext cx="16545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Georgia"/>
                <a:cs typeface="Georgia"/>
              </a:rPr>
              <a:t>want more?</a:t>
            </a:r>
            <a:endParaRPr lang="en-US" dirty="0">
              <a:solidFill>
                <a:srgbClr val="800000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>
            <a:spLocks noChangeAspect="1"/>
          </p:cNvSpPr>
          <p:nvPr/>
        </p:nvSpPr>
        <p:spPr>
          <a:xfrm>
            <a:off x="-76200" y="4762500"/>
            <a:ext cx="4902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8E2621"/>
                </a:solidFill>
                <a:latin typeface="Georgia"/>
                <a:ea typeface="ヒラギノ明朝 ProN W3"/>
              </a:rPr>
              <a:t>“The Future of Voice” </a:t>
            </a:r>
            <a: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2D2D8A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research note published as part of the 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the VisionMobile </a:t>
            </a:r>
            <a:endParaRPr lang="en-US" dirty="0" smtClean="0">
              <a:solidFill>
                <a:srgbClr val="7F7F7F"/>
              </a:solidFill>
              <a:latin typeface="Georgia"/>
              <a:ea typeface="ヒラギノ明朝 ProN W3"/>
            </a:endParaRPr>
          </a:p>
          <a:p>
            <a:pPr algn="r"/>
            <a:r>
              <a:rPr lang="en-US" dirty="0" smtClean="0">
                <a:solidFill>
                  <a:srgbClr val="7F7F7F"/>
                </a:solidFill>
                <a:latin typeface="Georgia"/>
                <a:ea typeface="ヒラギノ明朝 ProN W3"/>
              </a:rPr>
              <a:t>CEO </a:t>
            </a: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>Trendwatch service</a:t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  <a:t/>
            </a:r>
            <a:br>
              <a:rPr lang="en-US" dirty="0">
                <a:solidFill>
                  <a:srgbClr val="7F7F7F"/>
                </a:solidFill>
                <a:latin typeface="Georgia"/>
                <a:ea typeface="ヒラギノ明朝 ProN W3"/>
              </a:rPr>
            </a:br>
            <a:r>
              <a:rPr lang="en-US" dirty="0" err="1" smtClean="0">
                <a:solidFill>
                  <a:srgbClr val="800000"/>
                </a:solidFill>
                <a:latin typeface="Georgia"/>
                <a:ea typeface="ヒラギノ明朝 ProN W3"/>
              </a:rPr>
              <a:t>trends@visionmobile.com</a:t>
            </a:r>
            <a:endParaRPr lang="en-US" dirty="0"/>
          </a:p>
        </p:txBody>
      </p:sp>
      <p:pic>
        <p:nvPicPr>
          <p:cNvPr id="2" name="Picture 1" descr="FUTURE OF VOICE new design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128" y="906176"/>
            <a:ext cx="5353053" cy="37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046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1"/>
          <p:cNvSpPr>
            <a:spLocks/>
          </p:cNvSpPr>
          <p:nvPr/>
        </p:nvSpPr>
        <p:spPr bwMode="auto">
          <a:xfrm>
            <a:off x="7554914" y="7285038"/>
            <a:ext cx="213518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05" bIns="0" anchor="ctr"/>
          <a:lstStyle/>
          <a:p>
            <a:pPr marL="39668" algn="r"/>
            <a:r>
              <a:rPr lang="en-US" sz="900">
                <a:solidFill>
                  <a:srgbClr val="808080"/>
                </a:solidFill>
                <a:latin typeface="Georgia" charset="0"/>
                <a:sym typeface="Georgia" charset="0"/>
              </a:rPr>
              <a:t>Copyright VisionMobile 2011</a:t>
            </a:r>
          </a:p>
        </p:txBody>
      </p:sp>
      <p:pic>
        <p:nvPicPr>
          <p:cNvPr id="330755" name="Picture 2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8100"/>
            <a:ext cx="10699750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756" name="Picture 3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030" y="7175504"/>
            <a:ext cx="939799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0757" name="Rectangle 4"/>
          <p:cNvSpPr>
            <a:spLocks/>
          </p:cNvSpPr>
          <p:nvPr/>
        </p:nvSpPr>
        <p:spPr bwMode="auto">
          <a:xfrm>
            <a:off x="-25398" y="-76200"/>
            <a:ext cx="10718800" cy="76454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0758" name="Rectangle 5"/>
          <p:cNvSpPr>
            <a:spLocks/>
          </p:cNvSpPr>
          <p:nvPr/>
        </p:nvSpPr>
        <p:spPr bwMode="auto">
          <a:xfrm>
            <a:off x="8310241" y="864444"/>
            <a:ext cx="2139007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8" bIns="0" anchor="ctr">
            <a:spAutoFit/>
          </a:bodyPr>
          <a:lstStyle/>
          <a:p>
            <a:pPr marL="39668" algn="ctr"/>
            <a:r>
              <a:rPr lang="en-US" sz="1000">
                <a:solidFill>
                  <a:schemeClr val="tx1"/>
                </a:solidFill>
                <a:latin typeface="Verdana" charset="0"/>
                <a:sym typeface="Verdana" charset="0"/>
              </a:rPr>
              <a:t>Knowledge. Passion. Innovation.</a:t>
            </a:r>
          </a:p>
        </p:txBody>
      </p:sp>
      <p:sp>
        <p:nvSpPr>
          <p:cNvPr id="330759" name="Rectangle 6"/>
          <p:cNvSpPr>
            <a:spLocks/>
          </p:cNvSpPr>
          <p:nvPr/>
        </p:nvSpPr>
        <p:spPr bwMode="auto">
          <a:xfrm>
            <a:off x="2050420" y="2396834"/>
            <a:ext cx="782101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26" bIns="0" anchor="ctr"/>
          <a:lstStyle/>
          <a:p>
            <a:pPr marL="47602"/>
            <a:r>
              <a:rPr lang="en-US" sz="2100" dirty="0" smtClean="0">
                <a:solidFill>
                  <a:srgbClr val="FFFFFF"/>
                </a:solidFill>
                <a:latin typeface="Georgia" charset="0"/>
                <a:sym typeface="Georgia" charset="0"/>
              </a:rPr>
              <a:t> </a:t>
            </a:r>
          </a:p>
          <a:p>
            <a:pPr marL="47602"/>
            <a:r>
              <a:rPr lang="en-US" sz="4400" dirty="0" err="1" smtClean="0">
                <a:solidFill>
                  <a:srgbClr val="FFFFFF"/>
                </a:solidFill>
                <a:latin typeface="Georgia" charset="0"/>
                <a:sym typeface="Georgia" charset="0"/>
              </a:rPr>
              <a:t>andreas@visionmobile.com</a:t>
            </a:r>
            <a:endParaRPr lang="en-US" sz="4400" dirty="0" smtClean="0">
              <a:solidFill>
                <a:srgbClr val="FFFFFF"/>
              </a:solidFill>
              <a:latin typeface="Georgia" charset="0"/>
              <a:sym typeface="Georgia" charset="0"/>
            </a:endParaRPr>
          </a:p>
          <a:p>
            <a:pPr marL="47602"/>
            <a:r>
              <a:rPr lang="en-US" sz="4400" dirty="0" smtClean="0">
                <a:solidFill>
                  <a:srgbClr val="FFFFFF"/>
                </a:solidFill>
                <a:latin typeface="Georgia" charset="0"/>
                <a:cs typeface="Times" charset="0"/>
                <a:sym typeface="Georgia" charset="0"/>
              </a:rPr>
              <a:t>@</a:t>
            </a:r>
            <a:r>
              <a:rPr lang="en-US" sz="4400" dirty="0" err="1" smtClean="0">
                <a:solidFill>
                  <a:srgbClr val="FFFFFF"/>
                </a:solidFill>
                <a:latin typeface="Georgia" charset="0"/>
                <a:cs typeface="Times" charset="0"/>
                <a:sym typeface="Georgia" charset="0"/>
              </a:rPr>
              <a:t>andreascon</a:t>
            </a:r>
            <a:endParaRPr lang="en-US" sz="2100" dirty="0" smtClean="0">
              <a:solidFill>
                <a:srgbClr val="FFFFFF"/>
              </a:solidFill>
              <a:latin typeface="Georgia" charset="0"/>
              <a:cs typeface="Times" charset="0"/>
              <a:sym typeface="Georgia" charset="0"/>
            </a:endParaRPr>
          </a:p>
          <a:p>
            <a:pPr marL="47602"/>
            <a:endParaRPr lang="en-US" sz="2100" dirty="0" smtClean="0">
              <a:solidFill>
                <a:srgbClr val="FFFFFF"/>
              </a:solidFill>
              <a:latin typeface="Georgia" charset="0"/>
              <a:cs typeface="Times" charset="0"/>
              <a:sym typeface="Georgia" charset="0"/>
            </a:endParaRPr>
          </a:p>
          <a:p>
            <a:pPr marL="47602"/>
            <a:r>
              <a:rPr lang="en-US" sz="2100" dirty="0" smtClean="0">
                <a:solidFill>
                  <a:srgbClr val="FFFFFF"/>
                </a:solidFill>
                <a:latin typeface="Georgia" charset="0"/>
                <a:cs typeface="Times" charset="0"/>
                <a:sym typeface="Georgia" charset="0"/>
              </a:rPr>
              <a:t>Andreas Constantinou | Managing Director | +44 2033 844 163</a:t>
            </a:r>
            <a:endParaRPr lang="en-US" sz="2100" dirty="0">
              <a:solidFill>
                <a:srgbClr val="FFFFFF"/>
              </a:solidFill>
              <a:latin typeface="Georgia" charset="0"/>
              <a:cs typeface="Times" charset="0"/>
              <a:sym typeface="Georgia" charset="0"/>
            </a:endParaRPr>
          </a:p>
        </p:txBody>
      </p:sp>
      <p:sp>
        <p:nvSpPr>
          <p:cNvPr id="330760" name="Rectangle 7"/>
          <p:cNvSpPr>
            <a:spLocks/>
          </p:cNvSpPr>
          <p:nvPr/>
        </p:nvSpPr>
        <p:spPr bwMode="auto">
          <a:xfrm>
            <a:off x="7696203" y="5829300"/>
            <a:ext cx="2857501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26" bIns="0"/>
          <a:lstStyle/>
          <a:p>
            <a:pPr marL="961549" indent="-913947" algn="r"/>
            <a:r>
              <a:rPr lang="en-US" sz="1600">
                <a:solidFill>
                  <a:schemeClr val="tx1"/>
                </a:solidFill>
                <a:latin typeface="Georgia" charset="0"/>
                <a:sym typeface="Georgia" charset="0"/>
              </a:rPr>
              <a:t>Updated: 12 November 2010</a:t>
            </a:r>
          </a:p>
        </p:txBody>
      </p:sp>
      <p:sp>
        <p:nvSpPr>
          <p:cNvPr id="330761" name="Rectangle 8"/>
          <p:cNvSpPr>
            <a:spLocks/>
          </p:cNvSpPr>
          <p:nvPr/>
        </p:nvSpPr>
        <p:spPr bwMode="auto">
          <a:xfrm>
            <a:off x="317501" y="425451"/>
            <a:ext cx="5740399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8726" bIns="0" anchor="ctr"/>
          <a:lstStyle/>
          <a:p>
            <a:pPr marL="47602"/>
            <a:r>
              <a:rPr lang="en-US" sz="2100" dirty="0" smtClean="0">
                <a:solidFill>
                  <a:srgbClr val="FFFFFF"/>
                </a:solidFill>
                <a:latin typeface="Georgia" charset="0"/>
                <a:sym typeface="Georgia" charset="0"/>
              </a:rPr>
              <a:t>get in touch</a:t>
            </a:r>
            <a:endParaRPr lang="en-US" sz="2100" dirty="0">
              <a:solidFill>
                <a:srgbClr val="FFFFFF"/>
              </a:solidFill>
              <a:latin typeface="Georgia" charset="0"/>
              <a:sym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4288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eorgia"/>
        <a:ea typeface="ヒラギノ明朝 ProN W3"/>
        <a:cs typeface="ヒラギノ明朝 ProN W3"/>
      </a:majorFont>
      <a:minorFont>
        <a:latin typeface="Georgia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pitchFamily="-1" charset="0"/>
            <a:ea typeface="ヒラギノ角ゴ ProN W3" pitchFamily="-1" charset="-128"/>
            <a:cs typeface="ヒラギノ角ゴ ProN W3" pitchFamily="-1" charset="-128"/>
            <a:sym typeface="Arial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pitchFamily="-1" charset="0"/>
            <a:ea typeface="ヒラギノ角ゴ ProN W3" pitchFamily="-1" charset="-128"/>
            <a:cs typeface="ヒラギノ角ゴ ProN W3" pitchFamily="-1" charset="-128"/>
            <a:sym typeface="Arial" pitchFamily="-1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16795</TotalTime>
  <Pages>0</Pages>
  <Words>4617</Words>
  <Characters>0</Characters>
  <Application>Microsoft Office PowerPoint</Application>
  <PresentationFormat>Custom</PresentationFormat>
  <Lines>0</Lines>
  <Paragraphs>1079</Paragraphs>
  <Slides>97</Slides>
  <Notes>97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98" baseType="lpstr">
      <vt:lpstr>Title &amp; Bullets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complex picture of the mobile phone market But mobile phone market share doesn’t tell the full story</vt:lpstr>
      <vt:lpstr>Smartphones reached 30% market share in 2011  483M units shipped worldwide</vt:lpstr>
      <vt:lpstr>Smartphone sales vary greatly by region Q2 2011 are the majority of handset sales in North America (63%) and Europe (51%)</vt:lpstr>
      <vt:lpstr>Android became dominant smartphone OS Samsung and HTC benefited the most from Android success (Q4 2011)</vt:lpstr>
      <vt:lpstr>Android turned the tables on handset makers Samsung and HTC benefited, Nokia, Motorola, Sony were challenged</vt:lpstr>
      <vt:lpstr>Profits are monopolized by companies  with a tailored value-chain</vt:lpstr>
      <vt:lpstr>Tailored value chain leads to hyper growth Healthy profits allows to invest more in innovation, product development and marketing</vt:lpstr>
      <vt:lpstr>Modular value chain leads to a disadvantage OEMs with closed or tight integration are at a competitive advantage</vt:lpstr>
      <vt:lpstr>Innovate, follow or assemble The ladder for OEMs in the post-Android era</vt:lpstr>
      <vt:lpstr>DELL-ification and the new roles of OEMs  The pyramid structure of OEMs in 2012</vt:lpstr>
      <vt:lpstr>Redrawing the map of handset competition 2005 - 2012</vt:lpstr>
      <vt:lpstr>Competing in the era of DELLification Key lessons for the era of assemblers and price competition</vt:lpstr>
      <vt:lpstr>“Apple &amp; Samsung’s Profit  Recipe-garden“ Research note published as part of  the VisionMobile  CEO Trendwatch service  trends@visionmobile.com</vt:lpstr>
      <vt:lpstr>PowerPoint Presentation</vt:lpstr>
      <vt:lpstr>HTML5 is pitched as the future of mobile apps</vt:lpstr>
      <vt:lpstr>…but what is HTML5, really?</vt:lpstr>
      <vt:lpstr>Many benefactors, but no clear leader all pushing and hyping HTML5 for their own unrelated reasons</vt:lpstr>
      <vt:lpstr>But HTML5 is just past the peak of expectations</vt:lpstr>
      <vt:lpstr>HTML5 is fragmented across platforms</vt:lpstr>
      <vt:lpstr>PowerPoint Presentation</vt:lpstr>
      <vt:lpstr>HTML5 is a technology lacking key ingredients unable to compete with iOS and Android platforms</vt:lpstr>
      <vt:lpstr>Google &amp; FB are building complete platforms adding missing ingredients on top of HTML5 enabling technology</vt:lpstr>
      <vt:lpstr>“Web as the new  walled garden“ Research note published as part of  the VisionMobile  CEO Trendwatch service  trends@visionmobile.com</vt:lpstr>
      <vt:lpstr>PowerPoint Presentation</vt:lpstr>
      <vt:lpstr>So many platforms, so little time Developers face a real challenge making apps for multiple platforms</vt:lpstr>
      <vt:lpstr>Cross-platform tools come to rescue drastically reduce costs by code reuse and efficient developer resource management</vt:lpstr>
      <vt:lpstr>PowerPoint Presentation</vt:lpstr>
      <vt:lpstr>Diversity of tools catering to all use cases catering to all sorts of developers, types of apps and mobile platforms</vt:lpstr>
      <vt:lpstr>Cross-platform tools democratize development Extend the reach of masses of web developers beyond the browser</vt:lpstr>
      <vt:lpstr>CPTs take the web beyond browsers Combine ease of web development with advantages of native apps </vt:lpstr>
      <vt:lpstr>Cross-platform tools reduce power of platforms CPTs dilute developer lock-in </vt:lpstr>
      <vt:lpstr>PowerPoint Presentation</vt:lpstr>
      <vt:lpstr>PowerPoint Presentation</vt:lpstr>
      <vt:lpstr>PowerPoint Presentation</vt:lpstr>
      <vt:lpstr>PowerPoint Presentation</vt:lpstr>
      <vt:lpstr>App gold rush shows no sign of slow-down with ever-growing number of apps in leading platforms</vt:lpstr>
      <vt:lpstr>There is an app for every need and taste</vt:lpstr>
      <vt:lpstr>PowerPoint Presentation</vt:lpstr>
      <vt:lpstr>Entire B2D market sectors emerge Business-2-Developer: Selling tools to developers across all developer journey</vt:lpstr>
      <vt:lpstr>Entire B2D market sectors emerge Business-2-Developer: Selling tools to developers across all developer journey</vt:lpstr>
      <vt:lpstr>Entire B2D market sectors emerge Business-2-Developer: Selling tools to developers across all developer journey</vt:lpstr>
      <vt:lpstr>Entire B2D market sectors emerge Business-2-Developer: Selling tools to developers across all developer journey</vt:lpstr>
      <vt:lpstr>Entire B2D market sectors emerge Business-2-Developer: Selling tools to developers across all developer journey</vt:lpstr>
      <vt:lpstr>Tools for gold seekers are a gold rush by itself</vt:lpstr>
      <vt:lpstr>PowerPoint Presentation</vt:lpstr>
      <vt:lpstr>PowerPoint Presentation</vt:lpstr>
      <vt:lpstr>PowerPoint Presentation</vt:lpstr>
      <vt:lpstr>PowerPoint Presentation</vt:lpstr>
      <vt:lpstr>Apple &amp; Amazon are both “metal-to-cloud” players value proposition is content + technology +  devices + retailing  </vt:lpstr>
      <vt:lpstr>PowerPoint Presentation</vt:lpstr>
      <vt:lpstr>PowerPoint Presentation</vt:lpstr>
      <vt:lpstr>What does Kindelization means to other tablets?</vt:lpstr>
      <vt:lpstr>Amazon: The book retail empire </vt:lpstr>
      <vt:lpstr>Amazon expertise: Convert engagement into sales The retailing business depends on ‘foot traffic’ to Amazon properties</vt:lpstr>
      <vt:lpstr>‘Foot traffic’ acquisition strategies ’foot traffic’ can be acquired by ads, affiliates, developing apps or subsidizing devices</vt:lpstr>
      <vt:lpstr>PowerPoint Presentation</vt:lpstr>
      <vt:lpstr>Kindle is the launchpad for the Silk browser Silk will convert OEMs into Affiliates and drive Amazon’s consumer intel</vt:lpstr>
      <vt:lpstr>Three surprising things Amazon might do</vt:lpstr>
      <vt:lpstr>PowerPoint Presentation</vt:lpstr>
      <vt:lpstr>PowerPoint Presentation</vt:lpstr>
      <vt:lpstr>Evolving meaning of convergence From converged networks to converged devices, what’s next?</vt:lpstr>
      <vt:lpstr>The new meaning of convergence is experience roaming across multiple screens</vt:lpstr>
      <vt:lpstr>PowerPoint Presentation</vt:lpstr>
      <vt:lpstr>It’s no longer about smartphones Key ecosystems are expanding across 4 screens</vt:lpstr>
      <vt:lpstr>Convergence in 2015 will be around ecosystems and experience roaming across many types of devices</vt:lpstr>
      <vt:lpstr>Competition will move to experience roaming competition will shift from number of apps to experience roaming</vt:lpstr>
      <vt:lpstr>PowerPoint Presentation</vt:lpstr>
      <vt:lpstr>PowerPoint Presentation</vt:lpstr>
      <vt:lpstr>Device accessories were a $32B market in 2011 </vt:lpstr>
      <vt:lpstr>Device accessories are the ‘local cloud’   Extend utility of the device directly adding value to the platform</vt:lpstr>
      <vt:lpstr>Span multiple categories, price points and popularity levels</vt:lpstr>
      <vt:lpstr>Accessories drive the platform business the more accessories sold, the more devices are sold, and vice-versa</vt:lpstr>
      <vt:lpstr>Accessories are a part of iOS economics Accessories create user lock-in, differentiation and revenues for Apple</vt:lpstr>
      <vt:lpstr>Accessories = the next frontier of platform differentiation</vt:lpstr>
      <vt:lpstr>PowerPoint Presentation</vt:lpstr>
      <vt:lpstr>Traditional telco – an all-in-one business from the 90’s designed around tight vertical integration and rigid, inflexible processes </vt:lpstr>
      <vt:lpstr>… but the basis of competition in mobile has changed from reliable delivery of a few services to flexibility and customization </vt:lpstr>
      <vt:lpstr>PowerPoint Presentation</vt:lpstr>
      <vt:lpstr>How can telcos compete in the new economics? Telcos are essentially 3 businesses in one</vt:lpstr>
      <vt:lpstr>Unbundling is the only way to avoid commoditisation Expose 3 layers within telco business:</vt:lpstr>
      <vt:lpstr>Telco need new KPIs and tools to compete in OTT era Measure of success for telco OTT initiatives needs to be user- and revenue cross-over</vt:lpstr>
      <vt:lpstr>PowerPoint Presentation</vt:lpstr>
      <vt:lpstr>PowerPoint Presentation</vt:lpstr>
      <vt:lpstr>PowerPoint Presentation</vt:lpstr>
      <vt:lpstr>Unlocking voice from the confines of telephony by questioning assumptions of the century-old technology</vt:lpstr>
      <vt:lpstr>PowerPoint Presentation</vt:lpstr>
      <vt:lpstr>Voice as a killer API for mashups </vt:lpstr>
      <vt:lpstr>Voice API mashups blend voice into new use cases ifttt.com allows creation of API mashups without coding</vt:lpstr>
      <vt:lpstr>Key takeaways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Measom</dc:creator>
  <cp:lastModifiedBy>Vanessa Measom</cp:lastModifiedBy>
  <cp:revision>236</cp:revision>
  <cp:lastPrinted>2012-05-10T00:22:48Z</cp:lastPrinted>
  <dcterms:created xsi:type="dcterms:W3CDTF">2012-05-14T08:11:56Z</dcterms:created>
  <dcterms:modified xsi:type="dcterms:W3CDTF">2012-10-12T11:17:11Z</dcterms:modified>
</cp:coreProperties>
</file>